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50" r:id="rId2"/>
  </p:sldMasterIdLst>
  <p:notesMasterIdLst>
    <p:notesMasterId r:id="rId25"/>
  </p:notesMasterIdLst>
  <p:sldIdLst>
    <p:sldId id="316" r:id="rId3"/>
    <p:sldId id="338" r:id="rId4"/>
    <p:sldId id="366" r:id="rId5"/>
    <p:sldId id="355" r:id="rId6"/>
    <p:sldId id="344" r:id="rId7"/>
    <p:sldId id="348" r:id="rId8"/>
    <p:sldId id="347" r:id="rId9"/>
    <p:sldId id="354" r:id="rId10"/>
    <p:sldId id="352" r:id="rId11"/>
    <p:sldId id="351" r:id="rId12"/>
    <p:sldId id="350" r:id="rId13"/>
    <p:sldId id="296" r:id="rId14"/>
    <p:sldId id="356" r:id="rId15"/>
    <p:sldId id="363" r:id="rId16"/>
    <p:sldId id="360" r:id="rId17"/>
    <p:sldId id="364" r:id="rId18"/>
    <p:sldId id="365" r:id="rId19"/>
    <p:sldId id="369" r:id="rId20"/>
    <p:sldId id="370" r:id="rId21"/>
    <p:sldId id="361" r:id="rId22"/>
    <p:sldId id="368" r:id="rId23"/>
    <p:sldId id="36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0066"/>
    <a:srgbClr val="663300"/>
    <a:srgbClr val="CC6600"/>
    <a:srgbClr val="008000"/>
    <a:srgbClr val="33CC33"/>
    <a:srgbClr val="0066FF"/>
    <a:srgbClr val="006600"/>
    <a:srgbClr val="FF99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2" autoAdjust="0"/>
    <p:restoredTop sz="94714" autoAdjust="0"/>
  </p:normalViewPr>
  <p:slideViewPr>
    <p:cSldViewPr snapToGrid="0">
      <p:cViewPr>
        <p:scale>
          <a:sx n="75" d="100"/>
          <a:sy n="75" d="100"/>
        </p:scale>
        <p:origin x="-90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09DBB4E-978F-4B46-B760-5BDABB5E18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DBB4E-978F-4B46-B760-5BDABB5E18AF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GB-SM-middle-wo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4584700" y="3441700"/>
            <a:ext cx="22733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MGB-SM-lower-left-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4594225"/>
            <a:ext cx="1143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GB-SM-upper_right_wo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8012113" y="0"/>
            <a:ext cx="1131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44600" y="1560513"/>
            <a:ext cx="6540500" cy="1336675"/>
          </a:xfrm>
        </p:spPr>
        <p:txBody>
          <a:bodyPr anchor="b"/>
          <a:lstStyle>
            <a:lvl1pPr>
              <a:lnSpc>
                <a:spcPct val="85000"/>
              </a:lnSpc>
              <a:defRPr>
                <a:latin typeface="Franklin Gothic Medium" pitchFamily="34" charset="0"/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30738"/>
            <a:ext cx="6534150" cy="1025525"/>
          </a:xfrm>
          <a:ln/>
        </p:spPr>
        <p:txBody>
          <a:bodyPr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A3EADD-6DF1-4969-9C70-DB4A2534BC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3EAF-5B4E-40E5-9F5A-F6A77142AA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28600"/>
            <a:ext cx="2084387" cy="366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103938" cy="366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5E3E2-4A21-4880-A086-671F5ABA88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249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8249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5947B-5592-45DF-A48C-2FED904D6C0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42B-524B-4985-8076-84F9276DA5A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9878-6C71-412D-9DF9-9C08569681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898C-0AA0-4A79-B51E-2E8730D018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A81F-2A99-4202-A2BD-351F5EA7E5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A49B-19DF-4E4D-A9E6-10A1DA737F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0945A-47B7-4D6C-89B1-A12442E475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084D-C895-48BA-B776-751ECA0AFA7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6320D-34B2-4D16-9930-0112482EDF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EDDC2-F6AC-4553-9E31-3FA6BB39914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E04E-C660-48C5-A5F5-DA880D7C3C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26EB-1B6E-49EA-BA90-4F5EF44EA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B29E-F92A-42F6-814C-20D825D3EF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3B3F-18B7-47D6-897E-1C159340C2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6050"/>
            <a:ext cx="4092575" cy="247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16050"/>
            <a:ext cx="4092575" cy="247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4F49-31FB-437D-9F00-68B190B1B2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AACC-EE37-40C5-878E-AAD28CA349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AA45-53EF-4E33-A0C2-7BDD1212DB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22F5-339B-46EC-867A-C90E278D00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682A2-E33B-458A-8F8B-C35C06B9A0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2D1B-48B4-4EB0-9490-62E12027B7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3407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Title Slide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16050"/>
            <a:ext cx="8337550" cy="2474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fld id="{809A1A55-9708-4E40-B88A-6DD867B0EE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635000" indent="-6350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o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104900" indent="-46831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522413" indent="-39211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6125" indent="-37941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35238" indent="-40481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992438" indent="-404813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449638" indent="-404813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06838" indent="-404813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364038" indent="-404813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812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12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4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146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698F1E7E-FA14-4E91-967D-67384403DC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146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146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146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8147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bblank speech gu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0" y="152400"/>
            <a:ext cx="9236075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4635500" y="266700"/>
            <a:ext cx="3873500" cy="57861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CA" sz="40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CA" sz="4400" b="1" dirty="0">
                <a:latin typeface="Arial" charset="0"/>
              </a:rPr>
              <a:t>Debating</a:t>
            </a:r>
          </a:p>
          <a:p>
            <a:pPr algn="ctr">
              <a:spcBef>
                <a:spcPct val="50000"/>
              </a:spcBef>
            </a:pPr>
            <a:r>
              <a:rPr lang="en-CA" sz="4400" b="1" dirty="0">
                <a:latin typeface="Arial" charset="0"/>
              </a:rPr>
              <a:t>Tips and</a:t>
            </a:r>
          </a:p>
          <a:p>
            <a:pPr algn="ctr">
              <a:spcBef>
                <a:spcPct val="50000"/>
              </a:spcBef>
            </a:pPr>
            <a:r>
              <a:rPr lang="en-CA" sz="4400" b="1" dirty="0">
                <a:latin typeface="Arial" charset="0"/>
              </a:rPr>
              <a:t> Hints</a:t>
            </a:r>
          </a:p>
          <a:p>
            <a:pPr algn="ctr">
              <a:spcBef>
                <a:spcPct val="50000"/>
              </a:spcBef>
            </a:pPr>
            <a:endParaRPr lang="en-CA" b="1" dirty="0"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lang="en-CA" dirty="0"/>
              <a:t>                  </a:t>
            </a:r>
          </a:p>
          <a:p>
            <a:pPr algn="r">
              <a:spcBef>
                <a:spcPct val="50000"/>
              </a:spcBef>
            </a:pPr>
            <a:r>
              <a:rPr lang="en-CA" dirty="0"/>
              <a:t> </a:t>
            </a:r>
            <a:r>
              <a:rPr lang="en-CA" sz="2400" b="1" dirty="0"/>
              <a:t>By Mr </a:t>
            </a:r>
            <a:r>
              <a:rPr lang="en-CA" sz="2400" b="1" dirty="0" err="1"/>
              <a:t>Kordyban</a:t>
            </a:r>
            <a:r>
              <a:rPr lang="en-CA" sz="2400" b="1" dirty="0"/>
              <a:t>                                                           </a:t>
            </a:r>
            <a:r>
              <a:rPr lang="en-CA" sz="2400" dirty="0"/>
              <a:t>                               </a:t>
            </a:r>
            <a:endParaRPr lang="en-CA" sz="24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CA" sz="2800" b="1" dirty="0">
                <a:solidFill>
                  <a:srgbClr val="000099"/>
                </a:solidFill>
                <a:latin typeface="Arial" charset="0"/>
              </a:rPr>
              <a:t>               </a:t>
            </a:r>
            <a:r>
              <a:rPr lang="en-CA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13000" y="1739900"/>
            <a:ext cx="4762500" cy="1747838"/>
          </a:xfrm>
          <a:prstGeom prst="rect">
            <a:avLst/>
          </a:prstGeom>
          <a:solidFill>
            <a:srgbClr val="0000FF"/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400"/>
          </a:p>
          <a:p>
            <a:pPr algn="ctr">
              <a:spcBef>
                <a:spcPct val="50000"/>
              </a:spcBef>
            </a:pPr>
            <a:endParaRPr lang="en-CA" sz="1000" b="1"/>
          </a:p>
          <a:p>
            <a:pPr algn="ctr">
              <a:spcBef>
                <a:spcPct val="50000"/>
              </a:spcBef>
            </a:pPr>
            <a:r>
              <a:rPr lang="en-CA" sz="2400" b="1"/>
              <a:t> 10 Things to Remember for your Debate</a:t>
            </a:r>
          </a:p>
          <a:p>
            <a:pPr algn="ctr">
              <a:spcBef>
                <a:spcPct val="50000"/>
              </a:spcBef>
            </a:pPr>
            <a:endParaRPr lang="en-CA" sz="1000" b="1"/>
          </a:p>
          <a:p>
            <a:pPr algn="ctr">
              <a:spcBef>
                <a:spcPct val="50000"/>
              </a:spcBef>
            </a:pPr>
            <a:endParaRPr lang="en-CA" sz="800" b="1"/>
          </a:p>
        </p:txBody>
      </p:sp>
      <p:sp>
        <p:nvSpPr>
          <p:cNvPr id="369667" name="AutoShape 3"/>
          <p:cNvSpPr>
            <a:spLocks noChangeArrowheads="1"/>
          </p:cNvSpPr>
          <p:nvPr/>
        </p:nvSpPr>
        <p:spPr bwMode="auto">
          <a:xfrm>
            <a:off x="177800" y="76200"/>
            <a:ext cx="2844800" cy="1511300"/>
          </a:xfrm>
          <a:prstGeom prst="wedgeRoundRectCallout">
            <a:avLst>
              <a:gd name="adj1" fmla="val 41080"/>
              <a:gd name="adj2" fmla="val 79204"/>
              <a:gd name="adj3" fmla="val 16667"/>
            </a:avLst>
          </a:prstGeom>
          <a:solidFill>
            <a:srgbClr val="339966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/>
              <a:t>3</a:t>
            </a:r>
          </a:p>
          <a:p>
            <a:pPr algn="ctr"/>
            <a:r>
              <a:rPr lang="en-CA" b="1" dirty="0"/>
              <a:t>Simplify &amp; be direct</a:t>
            </a:r>
          </a:p>
          <a:p>
            <a:pPr algn="ctr"/>
            <a:r>
              <a:rPr lang="en-CA" b="1" dirty="0"/>
              <a:t>w</a:t>
            </a:r>
            <a:r>
              <a:rPr lang="en-CA" b="1" dirty="0" smtClean="0"/>
              <a:t>hen you plan. </a:t>
            </a:r>
          </a:p>
          <a:p>
            <a:pPr algn="ctr"/>
            <a:r>
              <a:rPr lang="en-CA" b="1" dirty="0" smtClean="0"/>
              <a:t>Use </a:t>
            </a:r>
            <a:r>
              <a:rPr lang="en-CA" b="1" dirty="0"/>
              <a:t>point form/mind map notes</a:t>
            </a:r>
          </a:p>
        </p:txBody>
      </p:sp>
      <p:sp>
        <p:nvSpPr>
          <p:cNvPr id="369668" name="AutoShape 4"/>
          <p:cNvSpPr>
            <a:spLocks noChangeArrowheads="1"/>
          </p:cNvSpPr>
          <p:nvPr/>
        </p:nvSpPr>
        <p:spPr bwMode="auto">
          <a:xfrm>
            <a:off x="3162300" y="88900"/>
            <a:ext cx="2971800" cy="1320800"/>
          </a:xfrm>
          <a:prstGeom prst="wedgeRoundRectCallout">
            <a:avLst>
              <a:gd name="adj1" fmla="val -4370"/>
              <a:gd name="adj2" fmla="val 92069"/>
              <a:gd name="adj3" fmla="val 16667"/>
            </a:avLst>
          </a:prstGeom>
          <a:solidFill>
            <a:srgbClr val="CC00FF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endParaRPr lang="en-CA" sz="900" b="1" dirty="0" smtClean="0">
              <a:solidFill>
                <a:srgbClr val="000000"/>
              </a:solidFill>
            </a:endParaRPr>
          </a:p>
          <a:p>
            <a:pPr algn="ctr"/>
            <a:r>
              <a:rPr lang="en-CA" b="1" dirty="0" smtClean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  <a:p>
            <a:pPr algn="ctr"/>
            <a:r>
              <a:rPr lang="en-CA" b="1" dirty="0">
                <a:solidFill>
                  <a:srgbClr val="000000"/>
                </a:solidFill>
              </a:rPr>
              <a:t>Know the other side’s argument. Look at it from their perspective</a:t>
            </a:r>
          </a:p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69669" name="AutoShape 5"/>
          <p:cNvSpPr>
            <a:spLocks noChangeArrowheads="1"/>
          </p:cNvSpPr>
          <p:nvPr/>
        </p:nvSpPr>
        <p:spPr bwMode="auto">
          <a:xfrm>
            <a:off x="6362700" y="88900"/>
            <a:ext cx="2159000" cy="1358900"/>
          </a:xfrm>
          <a:prstGeom prst="wedgeRoundRectCallout">
            <a:avLst>
              <a:gd name="adj1" fmla="val -28824"/>
              <a:gd name="adj2" fmla="val 95560"/>
              <a:gd name="adj3" fmla="val 16667"/>
            </a:avLst>
          </a:prstGeom>
          <a:solidFill>
            <a:srgbClr val="FFCC9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>
                <a:solidFill>
                  <a:srgbClr val="663300"/>
                </a:solidFill>
              </a:rPr>
              <a:t>1   </a:t>
            </a:r>
          </a:p>
          <a:p>
            <a:pPr algn="ctr"/>
            <a:r>
              <a:rPr lang="en-CA" b="1">
                <a:solidFill>
                  <a:srgbClr val="663300"/>
                </a:solidFill>
              </a:rPr>
              <a:t>Listen, adapt and think on your feet</a:t>
            </a:r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auto">
          <a:xfrm>
            <a:off x="7353300" y="1803400"/>
            <a:ext cx="1701800" cy="2108200"/>
          </a:xfrm>
          <a:prstGeom prst="wedgeRoundRectCallout">
            <a:avLst>
              <a:gd name="adj1" fmla="val -78356"/>
              <a:gd name="adj2" fmla="val -2560"/>
              <a:gd name="adj3" fmla="val 16667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/>
              <a:t>7</a:t>
            </a:r>
          </a:p>
          <a:p>
            <a:pPr algn="ctr"/>
            <a:r>
              <a:rPr lang="en-CA" b="1"/>
              <a:t>Try to relax, smile and have fun</a:t>
            </a:r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auto">
          <a:xfrm>
            <a:off x="63500" y="1828800"/>
            <a:ext cx="2235200" cy="1854200"/>
          </a:xfrm>
          <a:prstGeom prst="wedgeRoundRectCallout">
            <a:avLst>
              <a:gd name="adj1" fmla="val 65343"/>
              <a:gd name="adj2" fmla="val -9759"/>
              <a:gd name="adj3" fmla="val 16667"/>
            </a:avLst>
          </a:prstGeom>
          <a:solidFill>
            <a:srgbClr val="FF99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/>
              <a:t>4</a:t>
            </a:r>
          </a:p>
          <a:p>
            <a:pPr algn="ctr"/>
            <a:r>
              <a:rPr lang="en-CA" b="1" dirty="0"/>
              <a:t>Practise your debate  and </a:t>
            </a:r>
            <a:r>
              <a:rPr lang="en-CA" b="1" dirty="0" smtClean="0"/>
              <a:t>work as a team!</a:t>
            </a:r>
            <a:endParaRPr lang="en-CA" b="1" dirty="0"/>
          </a:p>
        </p:txBody>
      </p:sp>
      <p:sp>
        <p:nvSpPr>
          <p:cNvPr id="369672" name="AutoShape 8"/>
          <p:cNvSpPr>
            <a:spLocks noChangeArrowheads="1"/>
          </p:cNvSpPr>
          <p:nvPr/>
        </p:nvSpPr>
        <p:spPr bwMode="auto">
          <a:xfrm>
            <a:off x="330200" y="5270500"/>
            <a:ext cx="2679700" cy="1409700"/>
          </a:xfrm>
          <a:prstGeom prst="wedgeRoundRectCallout">
            <a:avLst>
              <a:gd name="adj1" fmla="val 33884"/>
              <a:gd name="adj2" fmla="val -180856"/>
              <a:gd name="adj3" fmla="val 16667"/>
            </a:avLst>
          </a:prstGeom>
          <a:solidFill>
            <a:schemeClr val="accent2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/>
              <a:t>8</a:t>
            </a:r>
          </a:p>
          <a:p>
            <a:pPr algn="ctr"/>
            <a:r>
              <a:rPr lang="en-CA" b="1"/>
              <a:t>Slow down. Use pauses for effect Give each point its own time</a:t>
            </a:r>
          </a:p>
        </p:txBody>
      </p:sp>
      <p:sp>
        <p:nvSpPr>
          <p:cNvPr id="369673" name="AutoShape 9"/>
          <p:cNvSpPr>
            <a:spLocks noChangeArrowheads="1"/>
          </p:cNvSpPr>
          <p:nvPr/>
        </p:nvSpPr>
        <p:spPr bwMode="auto">
          <a:xfrm>
            <a:off x="977900" y="3771900"/>
            <a:ext cx="3289300" cy="1295400"/>
          </a:xfrm>
          <a:prstGeom prst="wedgeRoundRectCallout">
            <a:avLst>
              <a:gd name="adj1" fmla="val 9847"/>
              <a:gd name="adj2" fmla="val -101227"/>
              <a:gd name="adj3" fmla="val 16667"/>
            </a:avLst>
          </a:prstGeom>
          <a:solidFill>
            <a:srgbClr val="99FF9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>
                <a:solidFill>
                  <a:srgbClr val="663300"/>
                </a:solidFill>
              </a:rPr>
              <a:t>5</a:t>
            </a:r>
          </a:p>
          <a:p>
            <a:pPr algn="ctr"/>
            <a:r>
              <a:rPr lang="en-CA" b="1">
                <a:solidFill>
                  <a:srgbClr val="663300"/>
                </a:solidFill>
              </a:rPr>
              <a:t>Know the system: marking scheme, time limits, speaker roles</a:t>
            </a:r>
          </a:p>
        </p:txBody>
      </p:sp>
      <p:sp>
        <p:nvSpPr>
          <p:cNvPr id="369674" name="AutoShape 10"/>
          <p:cNvSpPr>
            <a:spLocks noChangeArrowheads="1"/>
          </p:cNvSpPr>
          <p:nvPr/>
        </p:nvSpPr>
        <p:spPr bwMode="auto">
          <a:xfrm>
            <a:off x="3263900" y="5422900"/>
            <a:ext cx="2705100" cy="1219200"/>
          </a:xfrm>
          <a:prstGeom prst="wedgeRoundRectCallout">
            <a:avLst>
              <a:gd name="adj1" fmla="val 5398"/>
              <a:gd name="adj2" fmla="val -214843"/>
              <a:gd name="adj3" fmla="val 16667"/>
            </a:avLst>
          </a:prstGeom>
          <a:solidFill>
            <a:srgbClr val="8080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/>
              <a:t>9</a:t>
            </a:r>
          </a:p>
          <a:p>
            <a:pPr algn="ctr"/>
            <a:r>
              <a:rPr lang="en-CA" b="1"/>
              <a:t>Be prepared. Do research. Prepare possible rebuttals</a:t>
            </a:r>
          </a:p>
        </p:txBody>
      </p:sp>
      <p:sp>
        <p:nvSpPr>
          <p:cNvPr id="369675" name="AutoShape 11"/>
          <p:cNvSpPr>
            <a:spLocks noChangeArrowheads="1"/>
          </p:cNvSpPr>
          <p:nvPr/>
        </p:nvSpPr>
        <p:spPr bwMode="auto">
          <a:xfrm>
            <a:off x="6184900" y="5003800"/>
            <a:ext cx="2705100" cy="1485900"/>
          </a:xfrm>
          <a:prstGeom prst="wedgeRoundRectCallout">
            <a:avLst>
              <a:gd name="adj1" fmla="val -26056"/>
              <a:gd name="adj2" fmla="val -166454"/>
              <a:gd name="adj3" fmla="val 16667"/>
            </a:avLst>
          </a:prstGeom>
          <a:solidFill>
            <a:srgbClr val="00CC9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>
                <a:solidFill>
                  <a:srgbClr val="000000"/>
                </a:solidFill>
              </a:rPr>
              <a:t>10</a:t>
            </a:r>
          </a:p>
          <a:p>
            <a:pPr algn="ctr"/>
            <a:r>
              <a:rPr lang="en-CA" b="1">
                <a:solidFill>
                  <a:srgbClr val="000000"/>
                </a:solidFill>
              </a:rPr>
              <a:t>Relate points back to your team line. Use summaries and conclusions.</a:t>
            </a:r>
          </a:p>
        </p:txBody>
      </p:sp>
      <p:sp>
        <p:nvSpPr>
          <p:cNvPr id="369676" name="AutoShape 12"/>
          <p:cNvSpPr>
            <a:spLocks noChangeArrowheads="1"/>
          </p:cNvSpPr>
          <p:nvPr/>
        </p:nvSpPr>
        <p:spPr bwMode="auto">
          <a:xfrm>
            <a:off x="4457700" y="3771900"/>
            <a:ext cx="2692400" cy="1282700"/>
          </a:xfrm>
          <a:prstGeom prst="wedgeRoundRectCallout">
            <a:avLst>
              <a:gd name="adj1" fmla="val -10380"/>
              <a:gd name="adj2" fmla="val -85889"/>
              <a:gd name="adj3" fmla="val 16667"/>
            </a:avLst>
          </a:prstGeom>
          <a:solidFill>
            <a:srgbClr val="FF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>
                <a:solidFill>
                  <a:srgbClr val="000000"/>
                </a:solidFill>
              </a:rPr>
              <a:t>6</a:t>
            </a:r>
          </a:p>
          <a:p>
            <a:pPr algn="ctr"/>
            <a:r>
              <a:rPr lang="en-CA" b="1">
                <a:solidFill>
                  <a:srgbClr val="000000"/>
                </a:solidFill>
              </a:rPr>
              <a:t>Have a dynamic delivery style and loud clear speech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animBg="1"/>
      <p:bldP spid="369668" grpId="0" animBg="1"/>
      <p:bldP spid="369669" grpId="0" animBg="1"/>
      <p:bldP spid="369670" grpId="0" animBg="1"/>
      <p:bldP spid="369671" grpId="0" animBg="1"/>
      <p:bldP spid="369672" grpId="0" animBg="1"/>
      <p:bldP spid="369673" grpId="0" animBg="1"/>
      <p:bldP spid="369674" grpId="0" animBg="1"/>
      <p:bldP spid="369675" grpId="0" animBg="1"/>
      <p:bldP spid="3696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pi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0" y="-806450"/>
            <a:ext cx="10340975" cy="766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bull_by_the_horns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889000"/>
            <a:ext cx="63531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-330200" y="0"/>
            <a:ext cx="94742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5400">
                <a:ea typeface="新細明體" pitchFamily="18" charset="-120"/>
              </a:rPr>
              <a:t>Top 10  Things to Avoid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"/>
          <p:cNvSpPr txBox="1">
            <a:spLocks noChangeArrowheads="1"/>
          </p:cNvSpPr>
          <p:nvPr/>
        </p:nvSpPr>
        <p:spPr bwMode="auto">
          <a:xfrm>
            <a:off x="2286000" y="1739900"/>
            <a:ext cx="4762500" cy="1747838"/>
          </a:xfrm>
          <a:prstGeom prst="rect">
            <a:avLst/>
          </a:prstGeom>
          <a:solidFill>
            <a:srgbClr val="0000FF"/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400" dirty="0"/>
          </a:p>
          <a:p>
            <a:pPr algn="ctr">
              <a:spcBef>
                <a:spcPct val="50000"/>
              </a:spcBef>
            </a:pPr>
            <a:endParaRPr lang="en-CA" sz="1000" b="1" dirty="0"/>
          </a:p>
          <a:p>
            <a:pPr algn="ctr">
              <a:spcBef>
                <a:spcPct val="50000"/>
              </a:spcBef>
            </a:pPr>
            <a:r>
              <a:rPr lang="en-CA" sz="2400" b="1" dirty="0"/>
              <a:t>The Top Ten things to Avoid  (Debate Killers)</a:t>
            </a:r>
          </a:p>
          <a:p>
            <a:pPr algn="ctr">
              <a:spcBef>
                <a:spcPct val="50000"/>
              </a:spcBef>
            </a:pPr>
            <a:endParaRPr lang="en-CA" sz="1000" b="1" dirty="0"/>
          </a:p>
          <a:p>
            <a:pPr algn="ctr">
              <a:spcBef>
                <a:spcPct val="50000"/>
              </a:spcBef>
            </a:pPr>
            <a:endParaRPr lang="en-CA" sz="800" b="1" dirty="0"/>
          </a:p>
        </p:txBody>
      </p:sp>
      <p:sp>
        <p:nvSpPr>
          <p:cNvPr id="270358" name="AutoShape 22"/>
          <p:cNvSpPr>
            <a:spLocks noChangeArrowheads="1"/>
          </p:cNvSpPr>
          <p:nvPr/>
        </p:nvSpPr>
        <p:spPr bwMode="auto">
          <a:xfrm>
            <a:off x="457200" y="254000"/>
            <a:ext cx="2463800" cy="1257300"/>
          </a:xfrm>
          <a:prstGeom prst="wedgeRoundRectCallout">
            <a:avLst>
              <a:gd name="adj1" fmla="val 30926"/>
              <a:gd name="adj2" fmla="val 90153"/>
              <a:gd name="adj3" fmla="val 16667"/>
            </a:avLst>
          </a:prstGeom>
          <a:solidFill>
            <a:srgbClr val="339966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/>
              <a:t>3</a:t>
            </a:r>
          </a:p>
          <a:p>
            <a:pPr algn="ctr"/>
            <a:r>
              <a:rPr lang="en-CA" b="1" dirty="0"/>
              <a:t>Never be impolite or </a:t>
            </a:r>
            <a:r>
              <a:rPr lang="en-CA" b="1" dirty="0" smtClean="0"/>
              <a:t>rude</a:t>
            </a:r>
            <a:endParaRPr lang="en-CA" b="1" dirty="0"/>
          </a:p>
        </p:txBody>
      </p:sp>
      <p:sp>
        <p:nvSpPr>
          <p:cNvPr id="270359" name="AutoShape 23"/>
          <p:cNvSpPr>
            <a:spLocks noChangeArrowheads="1"/>
          </p:cNvSpPr>
          <p:nvPr/>
        </p:nvSpPr>
        <p:spPr bwMode="auto">
          <a:xfrm>
            <a:off x="3162300" y="88900"/>
            <a:ext cx="2616200" cy="1219200"/>
          </a:xfrm>
          <a:prstGeom prst="wedgeRoundRectCallout">
            <a:avLst>
              <a:gd name="adj1" fmla="val -4370"/>
              <a:gd name="adj2" fmla="val 103907"/>
              <a:gd name="adj3" fmla="val 16667"/>
            </a:avLst>
          </a:prstGeom>
          <a:solidFill>
            <a:srgbClr val="CC00FF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  <a:p>
            <a:pPr algn="ctr"/>
            <a:r>
              <a:rPr lang="en-CA" b="1" dirty="0">
                <a:solidFill>
                  <a:srgbClr val="000000"/>
                </a:solidFill>
              </a:rPr>
              <a:t>Avoid </a:t>
            </a:r>
            <a:r>
              <a:rPr lang="en-CA" b="1" dirty="0" smtClean="0">
                <a:solidFill>
                  <a:srgbClr val="000000"/>
                </a:solidFill>
              </a:rPr>
              <a:t>“SUPERMAN ENGLISH” </a:t>
            </a:r>
            <a:r>
              <a:rPr lang="en-CA" b="1" dirty="0">
                <a:solidFill>
                  <a:srgbClr val="000000"/>
                </a:solidFill>
              </a:rPr>
              <a:t>effect</a:t>
            </a:r>
          </a:p>
        </p:txBody>
      </p:sp>
      <p:sp>
        <p:nvSpPr>
          <p:cNvPr id="270360" name="AutoShape 24"/>
          <p:cNvSpPr>
            <a:spLocks noChangeArrowheads="1"/>
          </p:cNvSpPr>
          <p:nvPr/>
        </p:nvSpPr>
        <p:spPr bwMode="auto">
          <a:xfrm>
            <a:off x="6121400" y="88900"/>
            <a:ext cx="2755900" cy="1358900"/>
          </a:xfrm>
          <a:prstGeom prst="wedgeRoundRectCallout">
            <a:avLst>
              <a:gd name="adj1" fmla="val -28824"/>
              <a:gd name="adj2" fmla="val 95560"/>
              <a:gd name="adj3" fmla="val 16667"/>
            </a:avLst>
          </a:prstGeom>
          <a:solidFill>
            <a:srgbClr val="FFCC9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>
                <a:solidFill>
                  <a:srgbClr val="663300"/>
                </a:solidFill>
              </a:rPr>
              <a:t>1   </a:t>
            </a:r>
          </a:p>
          <a:p>
            <a:pPr algn="ctr"/>
            <a:r>
              <a:rPr lang="en-CA" b="1" dirty="0" smtClean="0">
                <a:solidFill>
                  <a:srgbClr val="663300"/>
                </a:solidFill>
              </a:rPr>
              <a:t>Don’t be too serious or boring. Have fun and be dynamic!</a:t>
            </a:r>
            <a:endParaRPr lang="en-CA" b="1" dirty="0">
              <a:solidFill>
                <a:srgbClr val="663300"/>
              </a:solidFill>
            </a:endParaRPr>
          </a:p>
        </p:txBody>
      </p:sp>
      <p:sp>
        <p:nvSpPr>
          <p:cNvPr id="270361" name="AutoShape 25"/>
          <p:cNvSpPr>
            <a:spLocks noChangeArrowheads="1"/>
          </p:cNvSpPr>
          <p:nvPr/>
        </p:nvSpPr>
        <p:spPr bwMode="auto">
          <a:xfrm>
            <a:off x="7264400" y="1917700"/>
            <a:ext cx="1727200" cy="2463800"/>
          </a:xfrm>
          <a:prstGeom prst="wedgeRoundRectCallout">
            <a:avLst>
              <a:gd name="adj1" fmla="val -70091"/>
              <a:gd name="adj2" fmla="val -10292"/>
              <a:gd name="adj3" fmla="val 16667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/>
              <a:t>7</a:t>
            </a:r>
          </a:p>
          <a:p>
            <a:pPr algn="ctr"/>
            <a:r>
              <a:rPr lang="en-CA" b="1" dirty="0"/>
              <a:t>Don’t go over the time </a:t>
            </a:r>
            <a:r>
              <a:rPr lang="en-CA" b="1" dirty="0" smtClean="0"/>
              <a:t>limit. Listen for the warning bells</a:t>
            </a:r>
            <a:endParaRPr lang="en-CA" b="1" dirty="0"/>
          </a:p>
        </p:txBody>
      </p:sp>
      <p:sp>
        <p:nvSpPr>
          <p:cNvPr id="270363" name="AutoShape 27"/>
          <p:cNvSpPr>
            <a:spLocks noChangeArrowheads="1"/>
          </p:cNvSpPr>
          <p:nvPr/>
        </p:nvSpPr>
        <p:spPr bwMode="auto">
          <a:xfrm>
            <a:off x="177800" y="1816100"/>
            <a:ext cx="1930400" cy="1790700"/>
          </a:xfrm>
          <a:prstGeom prst="wedgeRoundRectCallout">
            <a:avLst>
              <a:gd name="adj1" fmla="val 74343"/>
              <a:gd name="adj2" fmla="val -2657"/>
              <a:gd name="adj3" fmla="val 16667"/>
            </a:avLst>
          </a:prstGeom>
          <a:solidFill>
            <a:srgbClr val="FF99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/>
              <a:t>4</a:t>
            </a:r>
          </a:p>
          <a:p>
            <a:pPr algn="ctr"/>
            <a:r>
              <a:rPr lang="en-CA" b="1" dirty="0"/>
              <a:t>Don’t </a:t>
            </a:r>
            <a:r>
              <a:rPr lang="en-CA" b="1" dirty="0" smtClean="0"/>
              <a:t> read </a:t>
            </a:r>
            <a:r>
              <a:rPr lang="en-CA" b="1" dirty="0"/>
              <a:t>your notes- remember eye contact!</a:t>
            </a:r>
          </a:p>
        </p:txBody>
      </p:sp>
      <p:sp>
        <p:nvSpPr>
          <p:cNvPr id="270375" name="AutoShape 39"/>
          <p:cNvSpPr>
            <a:spLocks noChangeArrowheads="1"/>
          </p:cNvSpPr>
          <p:nvPr/>
        </p:nvSpPr>
        <p:spPr bwMode="auto">
          <a:xfrm>
            <a:off x="330200" y="5410200"/>
            <a:ext cx="2717800" cy="1282700"/>
          </a:xfrm>
          <a:prstGeom prst="wedgeRoundRectCallout">
            <a:avLst>
              <a:gd name="adj1" fmla="val 32708"/>
              <a:gd name="adj2" fmla="val -204704"/>
              <a:gd name="adj3" fmla="val 16667"/>
            </a:avLst>
          </a:prstGeom>
          <a:solidFill>
            <a:schemeClr val="accent2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/>
              <a:t>8</a:t>
            </a:r>
          </a:p>
          <a:p>
            <a:pPr algn="ctr"/>
            <a:r>
              <a:rPr lang="en-CA" b="1"/>
              <a:t>Don’t forget the big picture (team line)</a:t>
            </a:r>
          </a:p>
        </p:txBody>
      </p:sp>
      <p:sp>
        <p:nvSpPr>
          <p:cNvPr id="270376" name="AutoShape 40"/>
          <p:cNvSpPr>
            <a:spLocks noChangeArrowheads="1"/>
          </p:cNvSpPr>
          <p:nvPr/>
        </p:nvSpPr>
        <p:spPr bwMode="auto">
          <a:xfrm>
            <a:off x="977900" y="3860800"/>
            <a:ext cx="3289300" cy="1206500"/>
          </a:xfrm>
          <a:prstGeom prst="wedgeRoundRectCallout">
            <a:avLst>
              <a:gd name="adj1" fmla="val 9847"/>
              <a:gd name="adj2" fmla="val -112370"/>
              <a:gd name="adj3" fmla="val 16667"/>
            </a:avLst>
          </a:prstGeom>
          <a:solidFill>
            <a:srgbClr val="99FF9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>
                <a:solidFill>
                  <a:srgbClr val="663300"/>
                </a:solidFill>
              </a:rPr>
              <a:t>5</a:t>
            </a:r>
          </a:p>
          <a:p>
            <a:pPr algn="ctr"/>
            <a:r>
              <a:rPr lang="en-CA" b="1" dirty="0">
                <a:solidFill>
                  <a:srgbClr val="663300"/>
                </a:solidFill>
              </a:rPr>
              <a:t>No </a:t>
            </a:r>
            <a:r>
              <a:rPr lang="en-CA" b="1" dirty="0" smtClean="0">
                <a:solidFill>
                  <a:srgbClr val="663300"/>
                </a:solidFill>
              </a:rPr>
              <a:t>over-exaggerated statements !</a:t>
            </a:r>
            <a:endParaRPr lang="en-CA" b="1" dirty="0">
              <a:solidFill>
                <a:srgbClr val="663300"/>
              </a:solidFill>
            </a:endParaRPr>
          </a:p>
        </p:txBody>
      </p:sp>
      <p:sp>
        <p:nvSpPr>
          <p:cNvPr id="270377" name="AutoShape 41"/>
          <p:cNvSpPr>
            <a:spLocks noChangeArrowheads="1"/>
          </p:cNvSpPr>
          <p:nvPr/>
        </p:nvSpPr>
        <p:spPr bwMode="auto">
          <a:xfrm>
            <a:off x="3263900" y="5422900"/>
            <a:ext cx="2552700" cy="1155700"/>
          </a:xfrm>
          <a:prstGeom prst="wedgeRoundRectCallout">
            <a:avLst>
              <a:gd name="adj1" fmla="val 2736"/>
              <a:gd name="adj2" fmla="val -223903"/>
              <a:gd name="adj3" fmla="val 16667"/>
            </a:avLst>
          </a:prstGeom>
          <a:solidFill>
            <a:srgbClr val="8080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/>
              <a:t>9</a:t>
            </a:r>
          </a:p>
          <a:p>
            <a:pPr algn="ctr"/>
            <a:r>
              <a:rPr lang="en-CA" b="1" dirty="0"/>
              <a:t>Watch </a:t>
            </a:r>
            <a:r>
              <a:rPr lang="en-CA" b="1" dirty="0" smtClean="0"/>
              <a:t>pronunciation  problems</a:t>
            </a:r>
            <a:endParaRPr lang="en-CA" b="1" dirty="0"/>
          </a:p>
        </p:txBody>
      </p:sp>
      <p:sp>
        <p:nvSpPr>
          <p:cNvPr id="270378" name="AutoShape 42"/>
          <p:cNvSpPr>
            <a:spLocks noChangeArrowheads="1"/>
          </p:cNvSpPr>
          <p:nvPr/>
        </p:nvSpPr>
        <p:spPr bwMode="auto">
          <a:xfrm>
            <a:off x="6184900" y="5422900"/>
            <a:ext cx="2705100" cy="1181100"/>
          </a:xfrm>
          <a:prstGeom prst="wedgeRoundRectCallout">
            <a:avLst>
              <a:gd name="adj1" fmla="val -26056"/>
              <a:gd name="adj2" fmla="val -231991"/>
              <a:gd name="adj3" fmla="val 16667"/>
            </a:avLst>
          </a:prstGeom>
          <a:solidFill>
            <a:srgbClr val="00CC9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10</a:t>
            </a:r>
          </a:p>
          <a:p>
            <a:pPr algn="ctr"/>
            <a:r>
              <a:rPr lang="en-CA" b="1" dirty="0" smtClean="0">
                <a:solidFill>
                  <a:srgbClr val="000000"/>
                </a:solidFill>
              </a:rPr>
              <a:t>Don’t speak </a:t>
            </a:r>
            <a:r>
              <a:rPr lang="en-CA" b="1" dirty="0">
                <a:solidFill>
                  <a:srgbClr val="000000"/>
                </a:solidFill>
              </a:rPr>
              <a:t>too </a:t>
            </a:r>
            <a:r>
              <a:rPr lang="en-CA" b="1" dirty="0" smtClean="0">
                <a:solidFill>
                  <a:srgbClr val="000000"/>
                </a:solidFill>
              </a:rPr>
              <a:t>fast, use some pauses effectively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70379" name="AutoShape 43"/>
          <p:cNvSpPr>
            <a:spLocks noChangeArrowheads="1"/>
          </p:cNvSpPr>
          <p:nvPr/>
        </p:nvSpPr>
        <p:spPr bwMode="auto">
          <a:xfrm>
            <a:off x="4457700" y="3822700"/>
            <a:ext cx="2692400" cy="1447800"/>
          </a:xfrm>
          <a:prstGeom prst="wedgeRoundRectCallout">
            <a:avLst>
              <a:gd name="adj1" fmla="val -10380"/>
              <a:gd name="adj2" fmla="val -81796"/>
              <a:gd name="adj3" fmla="val 16667"/>
            </a:avLst>
          </a:prstGeom>
          <a:solidFill>
            <a:srgbClr val="FF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6</a:t>
            </a:r>
          </a:p>
          <a:p>
            <a:pPr algn="ctr"/>
            <a:r>
              <a:rPr lang="en-CA" b="1" dirty="0" smtClean="0">
                <a:solidFill>
                  <a:srgbClr val="000000"/>
                </a:solidFill>
              </a:rPr>
              <a:t>Don’t treat the debate like saying a memorised essay or composition.</a:t>
            </a:r>
            <a:endParaRPr lang="en-CA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58" grpId="0" animBg="1"/>
      <p:bldP spid="270359" grpId="0" animBg="1"/>
      <p:bldP spid="270360" grpId="0" animBg="1"/>
      <p:bldP spid="270361" grpId="0" animBg="1"/>
      <p:bldP spid="270363" grpId="0" animBg="1"/>
      <p:bldP spid="270375" grpId="0" animBg="1"/>
      <p:bldP spid="270376" grpId="0" animBg="1"/>
      <p:bldP spid="270377" grpId="0" animBg="1"/>
      <p:bldP spid="270378" grpId="0" animBg="1"/>
      <p:bldP spid="2703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ylvandale.com/activities/horses_and_cattle/images/CattleRoundup62305Susanshot.jpg"/>
          <p:cNvPicPr>
            <a:picLocks noChangeAspect="1" noChangeArrowheads="1"/>
          </p:cNvPicPr>
          <p:nvPr/>
        </p:nvPicPr>
        <p:blipFill>
          <a:blip r:embed="rId2" cstate="print"/>
          <a:srcRect t="14914"/>
          <a:stretch>
            <a:fillRect/>
          </a:stretch>
        </p:blipFill>
        <p:spPr bwMode="auto">
          <a:xfrm>
            <a:off x="0" y="-152400"/>
            <a:ext cx="932656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Documents and Settings\krj\Desktop\Animation Bank\cowboy_branding_cow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25" y="1752600"/>
            <a:ext cx="74453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57500" y="0"/>
            <a:ext cx="4330700" cy="1016000"/>
          </a:xfrm>
          <a:prstGeom prst="rect">
            <a:avLst/>
          </a:prstGeom>
          <a:solidFill>
            <a:srgbClr val="009999">
              <a:alpha val="74901"/>
            </a:srgbClr>
          </a:solidFill>
          <a:ln w="635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 b="1">
                <a:ea typeface="新細明體" pitchFamily="18" charset="-120"/>
              </a:rPr>
              <a:t>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54000" y="254000"/>
            <a:ext cx="8547100" cy="2893100"/>
          </a:xfrm>
          <a:prstGeom prst="rect">
            <a:avLst/>
          </a:prstGeom>
          <a:solidFill>
            <a:srgbClr val="0000FF">
              <a:alpha val="74901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dirty="0" smtClean="0"/>
              <a:t>PLAN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/>
              <a:t> Brainstorm ideas then choose the best ones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/>
              <a:t> Make a mind map with point form notes 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/>
              <a:t> Do the same thing for your opponents </a:t>
            </a:r>
            <a:endParaRPr lang="en-CA" sz="2400" b="1" dirty="0"/>
          </a:p>
          <a:p>
            <a:pPr algn="ctr">
              <a:spcBef>
                <a:spcPct val="50000"/>
              </a:spcBef>
            </a:pPr>
            <a:endParaRPr lang="en-CA" sz="2000" b="1" dirty="0">
              <a:solidFill>
                <a:srgbClr val="00FFFF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23900" y="4203700"/>
            <a:ext cx="2946400" cy="1790700"/>
          </a:xfrm>
          <a:prstGeom prst="ellipse">
            <a:avLst/>
          </a:prstGeom>
          <a:solidFill>
            <a:schemeClr val="accent1"/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4457700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Dogs are better pets for Hong Kong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190500" y="3670300"/>
            <a:ext cx="1270000" cy="635000"/>
          </a:xfrm>
          <a:prstGeom prst="borderCallout1">
            <a:avLst>
              <a:gd name="adj1" fmla="val 100750"/>
              <a:gd name="adj2" fmla="val 47667"/>
              <a:gd name="adj3" fmla="val 146500"/>
              <a:gd name="adj4" fmla="val 65667"/>
            </a:avLst>
          </a:prstGeom>
          <a:solidFill>
            <a:schemeClr val="accent4">
              <a:lumMod val="10000"/>
            </a:schemeClr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3759200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friendly</a:t>
            </a:r>
            <a:endParaRPr lang="en-US" sz="2400" dirty="0"/>
          </a:p>
        </p:txBody>
      </p:sp>
      <p:sp>
        <p:nvSpPr>
          <p:cNvPr id="9" name="Line Callout 1 8"/>
          <p:cNvSpPr/>
          <p:nvPr/>
        </p:nvSpPr>
        <p:spPr bwMode="auto">
          <a:xfrm>
            <a:off x="3771900" y="4495800"/>
            <a:ext cx="1270000" cy="965200"/>
          </a:xfrm>
          <a:prstGeom prst="borderCallout1">
            <a:avLst>
              <a:gd name="adj1" fmla="val 21645"/>
              <a:gd name="adj2" fmla="val -1333"/>
              <a:gd name="adj3" fmla="val 35184"/>
              <a:gd name="adj4" fmla="val -34333"/>
            </a:avLst>
          </a:prstGeom>
          <a:solidFill>
            <a:schemeClr val="accent4">
              <a:lumMod val="10000"/>
            </a:schemeClr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483100"/>
            <a:ext cx="123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ore trendy</a:t>
            </a:r>
            <a:endParaRPr lang="en-US" sz="2400" dirty="0"/>
          </a:p>
        </p:txBody>
      </p:sp>
      <p:sp>
        <p:nvSpPr>
          <p:cNvPr id="11" name="Line Callout 1 10"/>
          <p:cNvSpPr/>
          <p:nvPr/>
        </p:nvSpPr>
        <p:spPr bwMode="auto">
          <a:xfrm>
            <a:off x="2006600" y="3365500"/>
            <a:ext cx="2197100" cy="635000"/>
          </a:xfrm>
          <a:prstGeom prst="borderCallout1">
            <a:avLst>
              <a:gd name="adj1" fmla="val 104750"/>
              <a:gd name="adj2" fmla="val 24921"/>
              <a:gd name="adj3" fmla="val 148500"/>
              <a:gd name="adj4" fmla="val 16488"/>
            </a:avLst>
          </a:prstGeom>
          <a:solidFill>
            <a:schemeClr val="accent4">
              <a:lumMod val="10000"/>
            </a:schemeClr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34544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 protect you</a:t>
            </a:r>
            <a:endParaRPr lang="en-US" sz="2200" dirty="0"/>
          </a:p>
        </p:txBody>
      </p:sp>
      <p:sp>
        <p:nvSpPr>
          <p:cNvPr id="13" name="Line Callout 1 12"/>
          <p:cNvSpPr/>
          <p:nvPr/>
        </p:nvSpPr>
        <p:spPr bwMode="auto">
          <a:xfrm>
            <a:off x="215900" y="5905500"/>
            <a:ext cx="2184400" cy="711200"/>
          </a:xfrm>
          <a:prstGeom prst="borderCallout1">
            <a:avLst>
              <a:gd name="adj1" fmla="val -53107"/>
              <a:gd name="adj2" fmla="val 40015"/>
              <a:gd name="adj3" fmla="val -6143"/>
              <a:gd name="adj4" fmla="val 24899"/>
            </a:avLst>
          </a:prstGeom>
          <a:solidFill>
            <a:schemeClr val="accent4">
              <a:lumMod val="10000"/>
            </a:schemeClr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500" y="6019800"/>
            <a:ext cx="222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ifferent sizes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 bwMode="auto">
          <a:xfrm>
            <a:off x="5156200" y="4165600"/>
            <a:ext cx="2832100" cy="1790700"/>
          </a:xfrm>
          <a:prstGeom prst="ellipse">
            <a:avLst/>
          </a:prstGeom>
          <a:solidFill>
            <a:srgbClr val="CC99FF"/>
          </a:solidFill>
          <a:ln w="63500" cap="sq" cmpd="sng" algn="ctr">
            <a:solidFill>
              <a:srgbClr val="D6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1800" y="4406900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C</a:t>
            </a:r>
            <a:r>
              <a:rPr lang="en-US" sz="2400" b="1" dirty="0" smtClean="0">
                <a:solidFill>
                  <a:srgbClr val="660066"/>
                </a:solidFill>
              </a:rPr>
              <a:t>ats are better pets for Hong Kong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17" name="Line Callout 1 16"/>
          <p:cNvSpPr/>
          <p:nvPr/>
        </p:nvSpPr>
        <p:spPr bwMode="auto">
          <a:xfrm>
            <a:off x="7429500" y="3581400"/>
            <a:ext cx="1270000" cy="635000"/>
          </a:xfrm>
          <a:prstGeom prst="borderCallout1">
            <a:avLst>
              <a:gd name="adj1" fmla="val 100750"/>
              <a:gd name="adj2" fmla="val 47667"/>
              <a:gd name="adj3" fmla="val 170500"/>
              <a:gd name="adj4" fmla="val 16667"/>
            </a:avLst>
          </a:prstGeom>
          <a:solidFill>
            <a:schemeClr val="tx1">
              <a:lumMod val="85000"/>
            </a:schemeClr>
          </a:solidFill>
          <a:ln w="38100" cap="sq" cmpd="sng" algn="ctr">
            <a:solidFill>
              <a:srgbClr val="D6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4900" y="3644900"/>
            <a:ext cx="1231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cleaner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Line Callout 1 18"/>
          <p:cNvSpPr/>
          <p:nvPr/>
        </p:nvSpPr>
        <p:spPr bwMode="auto">
          <a:xfrm>
            <a:off x="6108700" y="6032500"/>
            <a:ext cx="2819400" cy="622300"/>
          </a:xfrm>
          <a:prstGeom prst="borderCallout1">
            <a:avLst>
              <a:gd name="adj1" fmla="val -723"/>
              <a:gd name="adj2" fmla="val 47667"/>
              <a:gd name="adj3" fmla="val -37184"/>
              <a:gd name="adj4" fmla="val 20667"/>
            </a:avLst>
          </a:prstGeom>
          <a:solidFill>
            <a:schemeClr val="tx1">
              <a:lumMod val="85000"/>
            </a:schemeClr>
          </a:solidFill>
          <a:ln w="38100" cap="sq" cmpd="sng" algn="ctr">
            <a:solidFill>
              <a:srgbClr val="D6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4100" y="6108700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smaller for apartments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ine Callout 1 20"/>
          <p:cNvSpPr/>
          <p:nvPr/>
        </p:nvSpPr>
        <p:spPr bwMode="auto">
          <a:xfrm>
            <a:off x="4838700" y="3467100"/>
            <a:ext cx="2349500" cy="635000"/>
          </a:xfrm>
          <a:prstGeom prst="borderCallout1">
            <a:avLst>
              <a:gd name="adj1" fmla="val 104750"/>
              <a:gd name="adj2" fmla="val 24921"/>
              <a:gd name="adj3" fmla="val 148500"/>
              <a:gd name="adj4" fmla="val 28648"/>
            </a:avLst>
          </a:prstGeom>
          <a:solidFill>
            <a:schemeClr val="tx1">
              <a:lumMod val="85000"/>
            </a:schemeClr>
          </a:solidFill>
          <a:ln w="38100" cap="sq" cmpd="sng" algn="ctr">
            <a:solidFill>
              <a:srgbClr val="D6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9500" y="35560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on’t need walks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Line Callout 1 24"/>
          <p:cNvSpPr/>
          <p:nvPr/>
        </p:nvSpPr>
        <p:spPr bwMode="auto">
          <a:xfrm>
            <a:off x="4508500" y="5638800"/>
            <a:ext cx="1371600" cy="965200"/>
          </a:xfrm>
          <a:prstGeom prst="borderCallout1">
            <a:avLst>
              <a:gd name="adj1" fmla="val -723"/>
              <a:gd name="adj2" fmla="val 47667"/>
              <a:gd name="adj3" fmla="val -25342"/>
              <a:gd name="adj4" fmla="val 70667"/>
            </a:avLst>
          </a:prstGeom>
          <a:solidFill>
            <a:schemeClr val="tx1">
              <a:lumMod val="85000"/>
            </a:schemeClr>
          </a:solidFill>
          <a:ln w="38100" cap="sq" cmpd="sng" algn="ctr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46600" y="5676900"/>
            <a:ext cx="1320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heaper to feed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Line Callout 1 26"/>
          <p:cNvSpPr/>
          <p:nvPr/>
        </p:nvSpPr>
        <p:spPr bwMode="auto">
          <a:xfrm>
            <a:off x="8039100" y="4622800"/>
            <a:ext cx="914400" cy="901700"/>
          </a:xfrm>
          <a:prstGeom prst="borderCallout1">
            <a:avLst>
              <a:gd name="adj1" fmla="val 47941"/>
              <a:gd name="adj2" fmla="val -944"/>
              <a:gd name="adj3" fmla="val 62537"/>
              <a:gd name="adj4" fmla="val -24703"/>
            </a:avLst>
          </a:prstGeom>
          <a:solidFill>
            <a:schemeClr val="tx1">
              <a:lumMod val="85000"/>
            </a:schemeClr>
          </a:solidFill>
          <a:ln w="38100" cap="sq" cmpd="sng" algn="ctr">
            <a:solidFill>
              <a:srgbClr val="D6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51800" y="4673600"/>
            <a:ext cx="1092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don’t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bark</a:t>
            </a:r>
          </a:p>
        </p:txBody>
      </p:sp>
      <p:sp>
        <p:nvSpPr>
          <p:cNvPr id="29" name="Line Callout 1 28"/>
          <p:cNvSpPr/>
          <p:nvPr/>
        </p:nvSpPr>
        <p:spPr bwMode="auto">
          <a:xfrm>
            <a:off x="2717800" y="6108700"/>
            <a:ext cx="1562100" cy="495300"/>
          </a:xfrm>
          <a:prstGeom prst="borderCallout1">
            <a:avLst>
              <a:gd name="adj1" fmla="val -13199"/>
              <a:gd name="adj2" fmla="val 50937"/>
              <a:gd name="adj3" fmla="val -91910"/>
              <a:gd name="adj4" fmla="val 16972"/>
            </a:avLst>
          </a:prstGeom>
          <a:solidFill>
            <a:schemeClr val="accent4">
              <a:lumMod val="10000"/>
            </a:schemeClr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3200" y="6172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affectionate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www.cleevecommon.org.uk/200702/images/other/cattle_padcombe.jpg"/>
          <p:cNvPicPr>
            <a:picLocks noChangeAspect="1" noChangeArrowheads="1"/>
          </p:cNvPicPr>
          <p:nvPr/>
        </p:nvPicPr>
        <p:blipFill>
          <a:blip r:embed="rId2" cstate="print"/>
          <a:srcRect t="23563" b="9854"/>
          <a:stretch>
            <a:fillRect/>
          </a:stretch>
        </p:blipFill>
        <p:spPr bwMode="auto">
          <a:xfrm>
            <a:off x="0" y="-101600"/>
            <a:ext cx="9855200" cy="70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857500" y="0"/>
            <a:ext cx="4330700" cy="1016000"/>
          </a:xfrm>
          <a:prstGeom prst="rect">
            <a:avLst/>
          </a:prstGeom>
          <a:solidFill>
            <a:srgbClr val="009999">
              <a:alpha val="74901"/>
            </a:srgbClr>
          </a:solidFill>
          <a:ln w="635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 b="1">
                <a:ea typeface="新細明體" pitchFamily="18" charset="-120"/>
              </a:rPr>
              <a:t>PREPARE </a:t>
            </a:r>
          </a:p>
        </p:txBody>
      </p:sp>
      <p:pic>
        <p:nvPicPr>
          <p:cNvPr id="17412" name="Picture 2" descr="C:\Documents and Settings\krj\Desktop\Animation Bank\cowboy_repairing_fenc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01800" y="660400"/>
            <a:ext cx="62357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54000" y="266700"/>
            <a:ext cx="8547100" cy="3816429"/>
          </a:xfrm>
          <a:prstGeom prst="rect">
            <a:avLst/>
          </a:prstGeom>
          <a:solidFill>
            <a:srgbClr val="0000FF">
              <a:alpha val="74901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dirty="0" smtClean="0"/>
              <a:t>PREPARE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/>
              <a:t> Find support for your points (research) write a different card for each point.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/>
              <a:t> Think of ways to attack your opponents’ points 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/>
              <a:t> Be aware of the roles for each speaker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/>
              <a:t>Don’t forget about the time limits</a:t>
            </a:r>
            <a:endParaRPr lang="en-CA" sz="2400" b="1" dirty="0"/>
          </a:p>
          <a:p>
            <a:pPr algn="ctr">
              <a:spcBef>
                <a:spcPct val="50000"/>
              </a:spcBef>
            </a:pPr>
            <a:endParaRPr lang="en-CA" sz="2000" b="1" dirty="0">
              <a:solidFill>
                <a:srgbClr val="00FFFF"/>
              </a:solidFill>
            </a:endParaRPr>
          </a:p>
        </p:txBody>
      </p:sp>
      <p:pic>
        <p:nvPicPr>
          <p:cNvPr id="31" name="Picture 2" descr="C:\Documents and Settings\krj\Desktop\Animation Bank\pocket_watch_l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25900"/>
            <a:ext cx="2273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2882900" y="4084935"/>
            <a:ext cx="5854700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You have three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minutes for each speaker</a:t>
            </a:r>
          </a:p>
          <a:p>
            <a:pPr algn="ctr"/>
            <a:endParaRPr lang="en-US" sz="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2:30 – single bell</a:t>
            </a:r>
          </a:p>
          <a:p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3:00 double bell</a:t>
            </a:r>
          </a:p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3:15 continuous bell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54000" y="254001"/>
            <a:ext cx="8547100" cy="769441"/>
          </a:xfrm>
          <a:prstGeom prst="rect">
            <a:avLst/>
          </a:prstGeom>
          <a:solidFill>
            <a:srgbClr val="0000FF">
              <a:alpha val="74901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dirty="0" smtClean="0"/>
              <a:t>Speakers’ Roles</a:t>
            </a:r>
            <a:endParaRPr lang="en-CA" sz="24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8300" y="1359580"/>
          <a:ext cx="8204200" cy="53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127500"/>
              </a:tblGrid>
              <a:tr h="70680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/>
                        <a:t>Affirmative Side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/>
                        <a:t>Negative Side</a:t>
                      </a:r>
                      <a:endParaRPr lang="en-US" sz="3600" dirty="0"/>
                    </a:p>
                  </a:txBody>
                  <a:tcPr/>
                </a:tc>
              </a:tr>
              <a:tr h="9455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C00000"/>
                          </a:solidFill>
                        </a:rPr>
                        <a:t>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Give a greeting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   Define/explain the motion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   Outline the team line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   Introduce the speakers &amp; roles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   Present own argument &amp; summary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Give </a:t>
                      </a:r>
                      <a:r>
                        <a:rPr lang="en-US" baseline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 greeting </a:t>
                      </a:r>
                      <a:endParaRPr lang="en-US" baseline="0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   Define/explain/compare the motion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   Outline the team line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   Introduce the speakers &amp; roles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   Present own argument &amp; summary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550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rgbClr val="C00000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Rebuttal: Criticize the other’s sides points with reasons and support.</a:t>
                      </a:r>
                      <a:endParaRPr lang="en-US" baseline="0" dirty="0" smtClean="0">
                        <a:solidFill>
                          <a:srgbClr val="660066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    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Develop your points, and give support and examples for your ideas.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     Summarize &amp; connect to team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rgbClr val="C00000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Rebuttal: Criticize the other’s sides points with reasons and support.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    Develop your points, and give support and examples for your ideas.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     Summarize &amp; connect to team line</a:t>
                      </a:r>
                      <a:endParaRPr lang="en-US" baseline="0" dirty="0" smtClean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94550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rgbClr val="C00000"/>
                          </a:solidFill>
                        </a:rPr>
                        <a:t>rd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Review and compare both sides</a:t>
                      </a:r>
                      <a:endParaRPr lang="en-US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Combine rebuttal of their points &amp; support for your own points.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No new material introduced!</a:t>
                      </a:r>
                      <a:endParaRPr lang="en-US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Give a strong conclusion and refer the team line to the debate motion.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rgbClr val="C00000"/>
                          </a:solidFill>
                        </a:rPr>
                        <a:t>rd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Review and compare both sides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Combine rebuttal of their points &amp; support for your own points.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No new material introduced!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Give a strong conclusion and refer the team line to the debate motion.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58" name="Picture 2" descr="C:\Documents and Settings\krj\Desktop\Animation Bank\checklist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4600" y="292100"/>
            <a:ext cx="1485900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54000" y="254001"/>
            <a:ext cx="8547100" cy="769441"/>
          </a:xfrm>
          <a:prstGeom prst="rect">
            <a:avLst/>
          </a:prstGeom>
          <a:solidFill>
            <a:srgbClr val="0000FF">
              <a:alpha val="74901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dirty="0" smtClean="0"/>
              <a:t>Elements of a Debate</a:t>
            </a:r>
            <a:endParaRPr lang="en-CA" sz="2400" b="1" dirty="0" smtClean="0"/>
          </a:p>
        </p:txBody>
      </p:sp>
      <p:pic>
        <p:nvPicPr>
          <p:cNvPr id="75778" name="Picture 2" descr="C:\Documents and Settings\krj\Desktop\Animation Bank\pie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3879850"/>
            <a:ext cx="3962400" cy="283845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2300" y="1282700"/>
            <a:ext cx="4330700" cy="1323439"/>
          </a:xfrm>
          <a:prstGeom prst="rect">
            <a:avLst/>
          </a:prstGeom>
          <a:solidFill>
            <a:srgbClr val="009999">
              <a:alpha val="74901"/>
            </a:srgbClr>
          </a:solidFill>
          <a:ln w="635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dirty="0" smtClean="0">
                <a:solidFill>
                  <a:schemeClr val="accent5">
                    <a:lumMod val="25000"/>
                  </a:schemeClr>
                </a:solidFill>
                <a:ea typeface="新細明體" pitchFamily="18" charset="-120"/>
              </a:rPr>
              <a:t>Matter</a:t>
            </a:r>
            <a:r>
              <a:rPr lang="en-US" altLang="zh-TW" sz="4000" b="1" dirty="0" smtClean="0">
                <a:ea typeface="新細明體" pitchFamily="18" charset="-120"/>
              </a:rPr>
              <a:t>:  the content </a:t>
            </a:r>
            <a:endParaRPr lang="en-US" altLang="zh-TW" sz="4000" b="1" dirty="0">
              <a:ea typeface="新細明體" pitchFamily="18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97300" y="4902200"/>
            <a:ext cx="5194300" cy="1323439"/>
          </a:xfrm>
          <a:prstGeom prst="rect">
            <a:avLst/>
          </a:prstGeom>
          <a:solidFill>
            <a:srgbClr val="009999">
              <a:alpha val="74901"/>
            </a:srgbClr>
          </a:solidFill>
          <a:ln w="635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dirty="0" smtClean="0">
                <a:solidFill>
                  <a:schemeClr val="accent5">
                    <a:lumMod val="25000"/>
                  </a:schemeClr>
                </a:solidFill>
                <a:ea typeface="新細明體" pitchFamily="18" charset="-120"/>
              </a:rPr>
              <a:t>Method</a:t>
            </a:r>
            <a:r>
              <a:rPr lang="en-US" altLang="zh-TW" sz="4000" b="1" dirty="0" smtClean="0">
                <a:ea typeface="新細明體" pitchFamily="18" charset="-120"/>
              </a:rPr>
              <a:t>: the </a:t>
            </a:r>
            <a:r>
              <a:rPr lang="en-US" altLang="zh-TW" sz="3400" b="1" dirty="0" smtClean="0">
                <a:ea typeface="新細明體" pitchFamily="18" charset="-120"/>
              </a:rPr>
              <a:t>structure/</a:t>
            </a:r>
            <a:r>
              <a:rPr lang="en-US" altLang="zh-TW" sz="3400" b="1" dirty="0" err="1" smtClean="0">
                <a:ea typeface="新細明體" pitchFamily="18" charset="-120"/>
              </a:rPr>
              <a:t>organisation</a:t>
            </a:r>
            <a:r>
              <a:rPr lang="en-US" altLang="zh-TW" sz="4000" b="1" dirty="0" smtClean="0">
                <a:ea typeface="新細明體" pitchFamily="18" charset="-120"/>
              </a:rPr>
              <a:t> </a:t>
            </a:r>
            <a:endParaRPr lang="en-US" altLang="zh-TW" sz="4000" b="1" dirty="0">
              <a:ea typeface="新細明體" pitchFamily="18" charset="-12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03500" y="3060700"/>
            <a:ext cx="4330700" cy="1323439"/>
          </a:xfrm>
          <a:prstGeom prst="rect">
            <a:avLst/>
          </a:prstGeom>
          <a:solidFill>
            <a:srgbClr val="009999">
              <a:alpha val="74901"/>
            </a:srgbClr>
          </a:solidFill>
          <a:ln w="635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dirty="0" smtClean="0">
                <a:solidFill>
                  <a:schemeClr val="accent5">
                    <a:lumMod val="25000"/>
                  </a:schemeClr>
                </a:solidFill>
                <a:ea typeface="新細明體" pitchFamily="18" charset="-120"/>
              </a:rPr>
              <a:t>Manner</a:t>
            </a:r>
            <a:r>
              <a:rPr lang="en-US" altLang="zh-TW" sz="4000" b="1" dirty="0" smtClean="0">
                <a:ea typeface="新細明體" pitchFamily="18" charset="-120"/>
              </a:rPr>
              <a:t>: the style &amp; delivery </a:t>
            </a:r>
            <a:endParaRPr lang="en-US" altLang="zh-TW" sz="40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54000" y="254001"/>
            <a:ext cx="8547100" cy="769441"/>
          </a:xfrm>
          <a:prstGeom prst="rect">
            <a:avLst/>
          </a:prstGeom>
          <a:solidFill>
            <a:srgbClr val="0000FF">
              <a:alpha val="74901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dirty="0" smtClean="0"/>
              <a:t>Elements of a Debate</a:t>
            </a:r>
            <a:endParaRPr lang="en-CA" sz="2400" b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399" y="1447800"/>
          <a:ext cx="8077200" cy="26009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692400"/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MATTER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Ideas &amp;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arguments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Eye Contact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Fulfilling speakers</a:t>
                      </a:r>
                      <a:r>
                        <a:rPr lang="en-US" b="1" baseline="0" dirty="0" smtClean="0">
                          <a:solidFill>
                            <a:srgbClr val="660066"/>
                          </a:solidFill>
                        </a:rPr>
                        <a:t>’ roles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Facts &amp;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opinions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Voice quality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Team work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Evidence &amp;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examples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Gestures &amp; Body language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Effective use of the time allowed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Quotations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&amp; statistics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008000"/>
                          </a:solidFill>
                        </a:rPr>
                        <a:t>Confidence</a:t>
                      </a:r>
                      <a:r>
                        <a:rPr lang="en-US" b="1" baseline="0" smtClean="0">
                          <a:solidFill>
                            <a:srgbClr val="008000"/>
                          </a:solidFill>
                        </a:rPr>
                        <a:t> &amp; humour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Good structures     </a:t>
                      </a:r>
                      <a:r>
                        <a:rPr lang="en-US" b="1" baseline="0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660066"/>
                          </a:solidFill>
                        </a:rPr>
                        <a:t>(e.g. intro/body/conclusion)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6802" name="Picture 2" descr="C:\Documents and Settings\krj\Desktop\Animation Bank\trophy_cup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4111625"/>
            <a:ext cx="1517360" cy="2505075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50900" y="4648200"/>
            <a:ext cx="5054600" cy="1323439"/>
          </a:xfrm>
          <a:prstGeom prst="rect">
            <a:avLst/>
          </a:prstGeom>
          <a:solidFill>
            <a:srgbClr val="009999">
              <a:alpha val="74901"/>
            </a:srgbClr>
          </a:solidFill>
          <a:ln w="635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dirty="0" smtClean="0">
                <a:solidFill>
                  <a:srgbClr val="66FFFF"/>
                </a:solidFill>
                <a:ea typeface="新細明體" pitchFamily="18" charset="-120"/>
              </a:rPr>
              <a:t>Try to do well in each of these sections!</a:t>
            </a:r>
            <a:endParaRPr lang="en-US" altLang="zh-TW" sz="4000" dirty="0">
              <a:solidFill>
                <a:srgbClr val="66FFFF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5_1_shutterstock%20-%20Ra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3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1" descr="hat ti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8300" y="321667"/>
            <a:ext cx="3721100" cy="678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705100" y="603270"/>
            <a:ext cx="6007100" cy="5740033"/>
          </a:xfrm>
          <a:prstGeom prst="rect">
            <a:avLst/>
          </a:prstGeom>
          <a:solidFill>
            <a:srgbClr val="0000FF"/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600" b="1" dirty="0" smtClean="0"/>
              <a:t>Welcome </a:t>
            </a:r>
            <a:r>
              <a:rPr lang="en-CA" sz="3600" b="1" dirty="0"/>
              <a:t>to the world of debating</a:t>
            </a:r>
            <a:r>
              <a:rPr lang="en-CA" sz="3600" b="1" dirty="0" smtClean="0"/>
              <a:t>!</a:t>
            </a:r>
            <a:endParaRPr lang="en-CA" b="1" dirty="0"/>
          </a:p>
          <a:p>
            <a:pPr algn="ctr">
              <a:spcBef>
                <a:spcPct val="50000"/>
              </a:spcBef>
            </a:pPr>
            <a:r>
              <a:rPr lang="en-CA" sz="3000" b="1" dirty="0" smtClean="0">
                <a:solidFill>
                  <a:srgbClr val="66FFFF"/>
                </a:solidFill>
              </a:rPr>
              <a:t>Debates are a great way to practise you English!</a:t>
            </a:r>
          </a:p>
          <a:p>
            <a:pPr algn="ctr">
              <a:spcBef>
                <a:spcPct val="50000"/>
              </a:spcBef>
            </a:pPr>
            <a:r>
              <a:rPr lang="en-CA" sz="3000" b="1" dirty="0" smtClean="0">
                <a:solidFill>
                  <a:srgbClr val="CC99FF"/>
                </a:solidFill>
              </a:rPr>
              <a:t>Be part of a team and </a:t>
            </a:r>
            <a:r>
              <a:rPr lang="en-CA" sz="3000" b="1" dirty="0">
                <a:solidFill>
                  <a:srgbClr val="CC99FF"/>
                </a:solidFill>
              </a:rPr>
              <a:t>h</a:t>
            </a:r>
            <a:r>
              <a:rPr lang="en-CA" sz="3000" b="1" dirty="0" smtClean="0">
                <a:solidFill>
                  <a:srgbClr val="CC99FF"/>
                </a:solidFill>
              </a:rPr>
              <a:t>ave fun while competing!</a:t>
            </a:r>
          </a:p>
          <a:p>
            <a:pPr algn="ctr">
              <a:spcBef>
                <a:spcPct val="50000"/>
              </a:spcBef>
            </a:pPr>
            <a:r>
              <a:rPr lang="en-CA" sz="3000" b="1" dirty="0" smtClean="0">
                <a:solidFill>
                  <a:srgbClr val="66FFFF"/>
                </a:solidFill>
              </a:rPr>
              <a:t>Debates help all 4 areas of English:</a:t>
            </a:r>
          </a:p>
          <a:p>
            <a:pPr algn="ctr">
              <a:spcBef>
                <a:spcPct val="50000"/>
              </a:spcBef>
            </a:pPr>
            <a:r>
              <a:rPr lang="en-CA" sz="2800" b="1" dirty="0" smtClean="0">
                <a:solidFill>
                  <a:srgbClr val="FF3300"/>
                </a:solidFill>
              </a:rPr>
              <a:t>Reading</a:t>
            </a:r>
            <a:r>
              <a:rPr lang="en-CA" sz="2800" b="1" dirty="0" smtClean="0">
                <a:solidFill>
                  <a:srgbClr val="66FFFF"/>
                </a:solidFill>
              </a:rPr>
              <a:t>,</a:t>
            </a:r>
            <a:r>
              <a:rPr lang="en-CA" sz="2800" b="1" dirty="0" smtClean="0">
                <a:solidFill>
                  <a:srgbClr val="D60093"/>
                </a:solidFill>
              </a:rPr>
              <a:t> </a:t>
            </a:r>
            <a:r>
              <a:rPr lang="en-CA" sz="2800" b="1" dirty="0" smtClean="0">
                <a:solidFill>
                  <a:srgbClr val="FF9966"/>
                </a:solidFill>
              </a:rPr>
              <a:t>Speaking</a:t>
            </a:r>
            <a:r>
              <a:rPr lang="en-CA" sz="2800" b="1" dirty="0" smtClean="0">
                <a:solidFill>
                  <a:srgbClr val="66FFFF"/>
                </a:solidFill>
              </a:rPr>
              <a:t>,</a:t>
            </a:r>
            <a:r>
              <a:rPr lang="en-CA" sz="2800" b="1" dirty="0" smtClean="0">
                <a:solidFill>
                  <a:srgbClr val="FF9966"/>
                </a:solidFill>
              </a:rPr>
              <a:t> </a:t>
            </a:r>
            <a:r>
              <a:rPr lang="en-CA" sz="2800" b="1" dirty="0" smtClean="0">
                <a:solidFill>
                  <a:srgbClr val="33CC33"/>
                </a:solidFill>
              </a:rPr>
              <a:t>Listening</a:t>
            </a:r>
            <a:r>
              <a:rPr lang="en-CA" sz="2800" b="1" dirty="0" smtClean="0">
                <a:solidFill>
                  <a:srgbClr val="66FFFF"/>
                </a:solidFill>
              </a:rPr>
              <a:t>, and </a:t>
            </a:r>
            <a:r>
              <a:rPr lang="en-CA" sz="2800" b="1" dirty="0">
                <a:solidFill>
                  <a:srgbClr val="FFFF00"/>
                </a:solidFill>
              </a:rPr>
              <a:t>W</a:t>
            </a:r>
            <a:r>
              <a:rPr lang="en-CA" sz="2800" b="1" dirty="0" smtClean="0">
                <a:solidFill>
                  <a:srgbClr val="FFFF00"/>
                </a:solidFill>
              </a:rPr>
              <a:t>riting</a:t>
            </a:r>
            <a:r>
              <a:rPr lang="en-CA" sz="2800" b="1" dirty="0" smtClean="0">
                <a:solidFill>
                  <a:srgbClr val="66FFFF"/>
                </a:solidFill>
              </a:rPr>
              <a:t>.</a:t>
            </a:r>
            <a:endParaRPr lang="en-CA" sz="2800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media.highschoolplaybook.com/networks/Centralflorida/images/member_album_photos/29824/derick_rodeo_1_original220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1048385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857500" y="-38100"/>
            <a:ext cx="4330700" cy="1016000"/>
          </a:xfrm>
          <a:prstGeom prst="rect">
            <a:avLst/>
          </a:prstGeom>
          <a:solidFill>
            <a:srgbClr val="009999">
              <a:alpha val="88000"/>
            </a:srgbClr>
          </a:solidFill>
          <a:ln w="635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 b="1">
                <a:ea typeface="新細明體" pitchFamily="18" charset="-120"/>
              </a:rPr>
              <a:t>PRACTISE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708400" y="1358900"/>
            <a:ext cx="3162300" cy="4826000"/>
          </a:xfrm>
          <a:prstGeom prst="ellipse">
            <a:avLst/>
          </a:prstGeom>
          <a:solidFill>
            <a:schemeClr val="tx1">
              <a:lumMod val="75000"/>
            </a:schemeClr>
          </a:solidFill>
          <a:ln w="3810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8437" name="Picture 2" descr="C:\Documents and Settings\krj\Desktop\Animation Bank\cowboy_riding_mechanical_bull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50" y="946150"/>
            <a:ext cx="64452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92100" y="165100"/>
            <a:ext cx="6032500" cy="6401753"/>
          </a:xfrm>
          <a:prstGeom prst="rect">
            <a:avLst/>
          </a:prstGeom>
          <a:solidFill>
            <a:srgbClr val="0000FF">
              <a:alpha val="74901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dirty="0" smtClean="0"/>
              <a:t>PRACTISE</a:t>
            </a:r>
          </a:p>
          <a:p>
            <a:pPr algn="ctr">
              <a:spcBef>
                <a:spcPct val="50000"/>
              </a:spcBef>
            </a:pPr>
            <a:endParaRPr lang="en-CA" sz="800" b="1" dirty="0" smtClean="0"/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FF9999"/>
                </a:solidFill>
              </a:rPr>
              <a:t>Have a separate card for each point and practise giving your delivery. Time it to see how long it takes.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endParaRPr lang="en-CA" sz="800" b="1" dirty="0" smtClean="0">
              <a:solidFill>
                <a:srgbClr val="FF9999"/>
              </a:solidFill>
            </a:endParaRP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/>
              <a:t> </a:t>
            </a:r>
            <a:r>
              <a:rPr lang="en-CA" sz="2400" b="1" dirty="0" smtClean="0">
                <a:solidFill>
                  <a:srgbClr val="66FFFF"/>
                </a:solidFill>
              </a:rPr>
              <a:t>Remember to work as a group. Practise with the others in your group so you know what they will say.</a:t>
            </a:r>
          </a:p>
          <a:p>
            <a:pPr algn="ctr">
              <a:spcBef>
                <a:spcPct val="50000"/>
              </a:spcBef>
            </a:pPr>
            <a:endParaRPr lang="en-CA" sz="800" b="1" dirty="0" smtClean="0">
              <a:solidFill>
                <a:schemeClr val="accent5"/>
              </a:solidFill>
            </a:endParaRP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FFFF00"/>
                </a:solidFill>
              </a:rPr>
              <a:t>Practise rebuttals by imagining what they will say. Have different cards ready for their possible points.   Be prepared to think fast if they have some new ideas</a:t>
            </a:r>
          </a:p>
          <a:p>
            <a:pPr algn="ctr">
              <a:spcBef>
                <a:spcPct val="50000"/>
              </a:spcBef>
            </a:pPr>
            <a:endParaRPr lang="en-CA" sz="2000" b="1" dirty="0">
              <a:solidFill>
                <a:srgbClr val="00FFFF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527800" y="1473200"/>
            <a:ext cx="2552700" cy="3733800"/>
          </a:xfrm>
          <a:prstGeom prst="ellipse">
            <a:avLst/>
          </a:prstGeom>
          <a:solidFill>
            <a:schemeClr val="tx1">
              <a:lumMod val="75000"/>
            </a:schemeClr>
          </a:solidFill>
          <a:ln w="3810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" descr="C:\Documents and Settings\krj\Desktop\Animation Bank\leather_holster_colt_double_trouble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1577975"/>
            <a:ext cx="3219450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009999">
              <a:alpha val="74901"/>
            </a:srgbClr>
          </a:solidFill>
          <a:ln w="635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dirty="0" smtClean="0">
                <a:ea typeface="新細明體" pitchFamily="18" charset="-120"/>
              </a:rPr>
              <a:t>Let’s watch a debate ! </a:t>
            </a:r>
            <a:endParaRPr lang="en-US" altLang="zh-TW" sz="4000" b="1" dirty="0">
              <a:ea typeface="新細明體" pitchFamily="18" charset="-120"/>
            </a:endParaRPr>
          </a:p>
        </p:txBody>
      </p:sp>
      <p:pic>
        <p:nvPicPr>
          <p:cNvPr id="19461" name="Picture 5" descr="C:\Documents and Settings\krj\Desktop\Animation Bank\cowboy_ready_for_a_gunfight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9476" y="838200"/>
            <a:ext cx="4267199" cy="4267199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5308600"/>
            <a:ext cx="7353300" cy="1323439"/>
          </a:xfrm>
          <a:prstGeom prst="rect">
            <a:avLst/>
          </a:prstGeom>
          <a:solidFill>
            <a:srgbClr val="009999">
              <a:alpha val="74901"/>
            </a:srgbClr>
          </a:solidFill>
          <a:ln w="635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dirty="0" smtClean="0">
                <a:ea typeface="新細明體" pitchFamily="18" charset="-120"/>
              </a:rPr>
              <a:t>It’s a great way to learn about debating.</a:t>
            </a:r>
            <a:endParaRPr lang="en-US" altLang="zh-TW" sz="4000" b="1" dirty="0">
              <a:ea typeface="新細明體" pitchFamily="18" charset="-120"/>
            </a:endParaRPr>
          </a:p>
        </p:txBody>
      </p:sp>
      <p:pic>
        <p:nvPicPr>
          <p:cNvPr id="7" name="Picture 4" descr="C:\Documents and Settings\krj\Desktop\Animation Bank\projector_movie_l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720" y="1016001"/>
            <a:ext cx="754602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ss501panzer.com/Field%20of%20fire%20213%20211%20left%20with%20Werimont%20farm%20modern%20color.JPG"/>
          <p:cNvPicPr>
            <a:picLocks noChangeAspect="1" noChangeArrowheads="1"/>
          </p:cNvPicPr>
          <p:nvPr/>
        </p:nvPicPr>
        <p:blipFill>
          <a:blip r:embed="rId2" cstate="print"/>
          <a:srcRect t="9661"/>
          <a:stretch>
            <a:fillRect/>
          </a:stretch>
        </p:blipFill>
        <p:spPr bwMode="auto">
          <a:xfrm>
            <a:off x="0" y="0"/>
            <a:ext cx="9563100" cy="6858000"/>
          </a:xfrm>
          <a:prstGeom prst="rect">
            <a:avLst/>
          </a:prstGeom>
          <a:noFill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9900" y="228600"/>
            <a:ext cx="8483600" cy="4524315"/>
          </a:xfrm>
          <a:prstGeom prst="rect">
            <a:avLst/>
          </a:prstGeom>
          <a:solidFill>
            <a:srgbClr val="0000FF">
              <a:alpha val="88000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CA" sz="1000" b="1" dirty="0" smtClean="0"/>
          </a:p>
          <a:p>
            <a:pPr algn="ctr">
              <a:spcBef>
                <a:spcPct val="50000"/>
              </a:spcBef>
            </a:pPr>
            <a:r>
              <a:rPr lang="en-CA" sz="2400" b="1" dirty="0" smtClean="0"/>
              <a:t> </a:t>
            </a:r>
            <a:r>
              <a:rPr lang="en-CA" sz="4000" b="1" dirty="0"/>
              <a:t>D</a:t>
            </a:r>
            <a:r>
              <a:rPr lang="en-CA" sz="4000" b="1" dirty="0" smtClean="0"/>
              <a:t>ebates are different from most presentations:</a:t>
            </a:r>
          </a:p>
          <a:p>
            <a:pPr algn="ctr">
              <a:spcBef>
                <a:spcPct val="50000"/>
              </a:spcBef>
            </a:pPr>
            <a:r>
              <a:rPr lang="en-CA" sz="3200" b="1" dirty="0" smtClean="0">
                <a:solidFill>
                  <a:srgbClr val="CC99FF"/>
                </a:solidFill>
              </a:rPr>
              <a:t>What you say will change depending on what the other teams says, so you need to think on your feet!</a:t>
            </a:r>
          </a:p>
          <a:p>
            <a:pPr algn="ctr">
              <a:spcBef>
                <a:spcPct val="50000"/>
              </a:spcBef>
            </a:pPr>
            <a:r>
              <a:rPr lang="en-CA" sz="3200" b="1" dirty="0" smtClean="0">
                <a:solidFill>
                  <a:srgbClr val="66FFFF"/>
                </a:solidFill>
              </a:rPr>
              <a:t>It’s almost like the debate is alive!</a:t>
            </a:r>
            <a:endParaRPr lang="en-CA" sz="2400" b="1" dirty="0"/>
          </a:p>
          <a:p>
            <a:pPr algn="ctr">
              <a:spcBef>
                <a:spcPct val="50000"/>
              </a:spcBef>
            </a:pPr>
            <a:endParaRPr lang="en-CA" sz="1200" b="1" dirty="0" smtClean="0">
              <a:solidFill>
                <a:srgbClr val="66FFFF"/>
              </a:solidFill>
            </a:endParaRPr>
          </a:p>
        </p:txBody>
      </p:sp>
      <p:pic>
        <p:nvPicPr>
          <p:cNvPr id="7" name="Picture 2" descr="C:\Documents and Settings\krj\Desktop\Animation Bank\cowboy_standing_on_hors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3476" y="1089025"/>
            <a:ext cx="6696076" cy="60737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4826675"/>
            <a:ext cx="8572499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200" dirty="0" smtClean="0">
                <a:ln w="29210">
                  <a:solidFill>
                    <a:srgbClr val="006600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Simply memorizing a presentation won’t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1.59444 -0.0148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kimnorthropconsulting.com/photos/wild%20west%20150.jpg"/>
          <p:cNvPicPr>
            <a:picLocks noChangeAspect="1" noChangeArrowheads="1"/>
          </p:cNvPicPr>
          <p:nvPr/>
        </p:nvPicPr>
        <p:blipFill>
          <a:blip r:embed="rId2" cstate="print"/>
          <a:srcRect t="30283"/>
          <a:stretch>
            <a:fillRect/>
          </a:stretch>
        </p:blipFill>
        <p:spPr bwMode="auto">
          <a:xfrm>
            <a:off x="0" y="0"/>
            <a:ext cx="94107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3454400" y="1563687"/>
            <a:ext cx="5676900" cy="5078413"/>
          </a:xfrm>
          <a:prstGeom prst="rect">
            <a:avLst/>
          </a:prstGeom>
          <a:solidFill>
            <a:srgbClr val="0000FF">
              <a:alpha val="88000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b="1" dirty="0"/>
              <a:t>You need to </a:t>
            </a:r>
            <a:r>
              <a:rPr lang="en-CA" sz="3600" b="1" dirty="0">
                <a:solidFill>
                  <a:srgbClr val="00FF00"/>
                </a:solidFill>
              </a:rPr>
              <a:t>LISTEN </a:t>
            </a:r>
            <a:r>
              <a:rPr lang="en-CA" sz="2400" b="1" dirty="0"/>
              <a:t>, </a:t>
            </a:r>
            <a:r>
              <a:rPr lang="en-CA" sz="3600" b="1" dirty="0">
                <a:solidFill>
                  <a:srgbClr val="00FFFF"/>
                </a:solidFill>
              </a:rPr>
              <a:t>REACT</a:t>
            </a:r>
            <a:r>
              <a:rPr lang="en-CA" sz="3600" b="1" dirty="0"/>
              <a:t> </a:t>
            </a:r>
            <a:r>
              <a:rPr lang="en-CA" sz="2400" b="1" dirty="0"/>
              <a:t>and </a:t>
            </a:r>
            <a:r>
              <a:rPr lang="en-CA" sz="3600" b="1" dirty="0">
                <a:solidFill>
                  <a:srgbClr val="FFFF00"/>
                </a:solidFill>
              </a:rPr>
              <a:t>ADAPT</a:t>
            </a:r>
            <a:r>
              <a:rPr lang="en-CA" sz="2400" b="1" dirty="0"/>
              <a:t> during the debate.</a:t>
            </a:r>
          </a:p>
          <a:p>
            <a:pPr>
              <a:spcBef>
                <a:spcPct val="50000"/>
              </a:spcBef>
            </a:pPr>
            <a:r>
              <a:rPr lang="en-CA" sz="2400" b="1" dirty="0">
                <a:solidFill>
                  <a:srgbClr val="CC99FF"/>
                </a:solidFill>
              </a:rPr>
              <a:t>For example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r>
              <a:rPr lang="en-CA" sz="2400" b="1" dirty="0"/>
              <a:t> If they attack one of your  main points, you need to defend it. </a:t>
            </a:r>
          </a:p>
          <a:p>
            <a:pPr algn="ctr">
              <a:spcBef>
                <a:spcPct val="50000"/>
              </a:spcBef>
            </a:pPr>
            <a:endParaRPr lang="en-CA" sz="1200" b="1" dirty="0"/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r>
              <a:rPr lang="en-CA" sz="2400" b="1" dirty="0"/>
              <a:t> If they say something weak, you need to attack it.</a:t>
            </a:r>
          </a:p>
          <a:p>
            <a:pPr algn="ctr">
              <a:spcBef>
                <a:spcPct val="50000"/>
              </a:spcBef>
            </a:pPr>
            <a:endParaRPr lang="en-CA" sz="1200" b="1" dirty="0"/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r>
              <a:rPr lang="en-CA" sz="2400" b="1" dirty="0"/>
              <a:t> If they ask a question, you need to answer it.</a:t>
            </a:r>
          </a:p>
        </p:txBody>
      </p:sp>
      <p:pic>
        <p:nvPicPr>
          <p:cNvPr id="7173" name="Picture 5" descr="C:\Documents and Settings\krj\Desktop\Animation Bank\cowboy_singing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591" y="508000"/>
            <a:ext cx="4775217" cy="740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266700" y="287338"/>
            <a:ext cx="3568700" cy="2155825"/>
          </a:xfrm>
          <a:prstGeom prst="rect">
            <a:avLst/>
          </a:prstGeom>
          <a:solidFill>
            <a:schemeClr val="tx2">
              <a:lumMod val="90000"/>
            </a:schemeClr>
          </a:solidFill>
          <a:ln w="50800" cap="sq" cmpd="sng">
            <a:solidFill>
              <a:schemeClr val="tx2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4000" b="1" dirty="0">
                <a:solidFill>
                  <a:srgbClr val="0000B3"/>
                </a:solidFill>
                <a:latin typeface="Arial" charset="0"/>
              </a:rPr>
              <a:t>The 3 Pillars of a Strong Debate</a:t>
            </a:r>
            <a:r>
              <a:rPr lang="en-CA" sz="1100" b="1" dirty="0">
                <a:latin typeface="Arial" charset="0"/>
              </a:rPr>
              <a:t>           </a:t>
            </a:r>
          </a:p>
          <a:p>
            <a:pPr algn="ctr">
              <a:spcBef>
                <a:spcPct val="50000"/>
              </a:spcBef>
              <a:defRPr/>
            </a:pPr>
            <a:endParaRPr lang="en-CA" sz="800" b="1" dirty="0"/>
          </a:p>
        </p:txBody>
      </p:sp>
      <p:pic>
        <p:nvPicPr>
          <p:cNvPr id="9219" name="Picture 4" descr="j040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727325"/>
            <a:ext cx="26003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j040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27325"/>
            <a:ext cx="26003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j040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740025"/>
            <a:ext cx="26003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31" name="Oval 7"/>
          <p:cNvSpPr>
            <a:spLocks noChangeArrowheads="1"/>
          </p:cNvSpPr>
          <p:nvPr/>
        </p:nvSpPr>
        <p:spPr bwMode="auto">
          <a:xfrm>
            <a:off x="266700" y="4737100"/>
            <a:ext cx="2565400" cy="1854200"/>
          </a:xfrm>
          <a:prstGeom prst="ellipse">
            <a:avLst/>
          </a:prstGeom>
          <a:noFill/>
          <a:ln w="76200" cap="sq">
            <a:solidFill>
              <a:srgbClr val="3366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WordArt 13"/>
          <p:cNvSpPr>
            <a:spLocks noChangeArrowheads="1" noChangeShapeType="1" noTextEdit="1"/>
          </p:cNvSpPr>
          <p:nvPr/>
        </p:nvSpPr>
        <p:spPr bwMode="auto">
          <a:xfrm>
            <a:off x="6694488" y="5518150"/>
            <a:ext cx="1812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 Black"/>
              </a:rPr>
              <a:t>delivery</a:t>
            </a:r>
          </a:p>
        </p:txBody>
      </p:sp>
      <p:sp>
        <p:nvSpPr>
          <p:cNvPr id="9224" name="WordArt 16"/>
          <p:cNvSpPr>
            <a:spLocks noChangeArrowheads="1" noChangeShapeType="1" noTextEdit="1"/>
          </p:cNvSpPr>
          <p:nvPr/>
        </p:nvSpPr>
        <p:spPr bwMode="auto">
          <a:xfrm>
            <a:off x="3455988" y="5302250"/>
            <a:ext cx="2244725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/>
              </a:rPr>
              <a:t>attack their</a:t>
            </a:r>
          </a:p>
        </p:txBody>
      </p:sp>
      <p:sp>
        <p:nvSpPr>
          <p:cNvPr id="9225" name="WordArt 17"/>
          <p:cNvSpPr>
            <a:spLocks noChangeArrowheads="1" noChangeShapeType="1" noTextEdit="1"/>
          </p:cNvSpPr>
          <p:nvPr/>
        </p:nvSpPr>
        <p:spPr bwMode="auto">
          <a:xfrm>
            <a:off x="3811588" y="5822950"/>
            <a:ext cx="155892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/>
              </a:rPr>
              <a:t> points</a:t>
            </a:r>
          </a:p>
        </p:txBody>
      </p:sp>
      <p:sp>
        <p:nvSpPr>
          <p:cNvPr id="9226" name="WordArt 16"/>
          <p:cNvSpPr>
            <a:spLocks noChangeArrowheads="1" noChangeShapeType="1" noTextEdit="1"/>
          </p:cNvSpPr>
          <p:nvPr/>
        </p:nvSpPr>
        <p:spPr bwMode="auto">
          <a:xfrm>
            <a:off x="433388" y="5200650"/>
            <a:ext cx="2244725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 Black"/>
              </a:rPr>
              <a:t>make your</a:t>
            </a:r>
          </a:p>
        </p:txBody>
      </p:sp>
      <p:sp>
        <p:nvSpPr>
          <p:cNvPr id="14" name="WordArt 17"/>
          <p:cNvSpPr>
            <a:spLocks noChangeArrowheads="1" noChangeShapeType="1" noTextEdit="1"/>
          </p:cNvSpPr>
          <p:nvPr/>
        </p:nvSpPr>
        <p:spPr bwMode="auto">
          <a:xfrm>
            <a:off x="788988" y="5721350"/>
            <a:ext cx="155892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/>
              </a:rPr>
              <a:t> </a:t>
            </a:r>
            <a:r>
              <a:rPr lang="en-US" sz="36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 Black"/>
              </a:rPr>
              <a:t>points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140200" y="279401"/>
            <a:ext cx="4597400" cy="5878532"/>
          </a:xfrm>
          <a:prstGeom prst="rect">
            <a:avLst/>
          </a:prstGeom>
          <a:solidFill>
            <a:srgbClr val="DDDDDD"/>
          </a:solidFill>
          <a:ln w="57150" cap="sq">
            <a:solidFill>
              <a:srgbClr val="3366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b="1" dirty="0">
                <a:solidFill>
                  <a:srgbClr val="0099CC"/>
                </a:solidFill>
                <a:ea typeface="新細明體" pitchFamily="18" charset="-120"/>
              </a:rPr>
              <a:t>Make &amp; Support Your Team’s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Clearly identify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your teams main points, but give each point its own </a:t>
            </a:r>
            <a:r>
              <a:rPr lang="en-US" altLang="zh-TW" i="1" dirty="0">
                <a:solidFill>
                  <a:srgbClr val="000000"/>
                </a:solidFill>
                <a:ea typeface="新細明體" pitchFamily="18" charset="-120"/>
              </a:rPr>
              <a:t>space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, don’t bunch them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together.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sz="500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Provide support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such as statistics, quotes, examples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(with their sources).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sz="500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Unify the speakers with a “</a:t>
            </a:r>
            <a:r>
              <a:rPr lang="en-US" altLang="zh-TW" i="1" u="sng" dirty="0">
                <a:solidFill>
                  <a:srgbClr val="FF0000"/>
                </a:solidFill>
                <a:ea typeface="新細明體" pitchFamily="18" charset="-120"/>
              </a:rPr>
              <a:t>team line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” or main slogan/theme which is repeated and reinforced by each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speaker.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sz="500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Be sure to include a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quick summary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of your main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points.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sz="500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Prepare a defense</a:t>
            </a:r>
            <a:r>
              <a:rPr lang="en-US" altLang="zh-TW" b="1" i="1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of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your weak points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&amp;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against the other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team’s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likely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rebuttal.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altLang="zh-TW" sz="800" dirty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266700" y="287338"/>
            <a:ext cx="3568700" cy="2155825"/>
          </a:xfrm>
          <a:prstGeom prst="rect">
            <a:avLst/>
          </a:prstGeom>
          <a:solidFill>
            <a:schemeClr val="tx2">
              <a:lumMod val="90000"/>
            </a:schemeClr>
          </a:solidFill>
          <a:ln w="50800" cap="sq" cmpd="sng">
            <a:solidFill>
              <a:schemeClr val="tx2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4000" b="1">
                <a:solidFill>
                  <a:srgbClr val="0000B3"/>
                </a:solidFill>
                <a:latin typeface="Arial" charset="0"/>
              </a:rPr>
              <a:t>The 3 Pillars of a Strong Debate</a:t>
            </a:r>
            <a:r>
              <a:rPr lang="en-CA" sz="1100" b="1">
                <a:latin typeface="Arial" charset="0"/>
              </a:rPr>
              <a:t>           </a:t>
            </a:r>
          </a:p>
          <a:p>
            <a:pPr algn="ctr">
              <a:spcBef>
                <a:spcPct val="50000"/>
              </a:spcBef>
              <a:defRPr/>
            </a:pPr>
            <a:endParaRPr lang="en-CA" sz="800" b="1"/>
          </a:p>
        </p:txBody>
      </p:sp>
      <p:pic>
        <p:nvPicPr>
          <p:cNvPr id="10243" name="Picture 3" descr="j040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727325"/>
            <a:ext cx="26003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j040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27325"/>
            <a:ext cx="26003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j040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740025"/>
            <a:ext cx="26003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7"/>
          <p:cNvSpPr>
            <a:spLocks noChangeArrowheads="1" noChangeShapeType="1" noTextEdit="1"/>
          </p:cNvSpPr>
          <p:nvPr/>
        </p:nvSpPr>
        <p:spPr bwMode="auto">
          <a:xfrm>
            <a:off x="369888" y="5276850"/>
            <a:ext cx="2282825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 Black"/>
              </a:rPr>
              <a:t>make &amp; support</a:t>
            </a:r>
          </a:p>
        </p:txBody>
      </p:sp>
      <p:sp>
        <p:nvSpPr>
          <p:cNvPr id="10247" name="WordArt 8"/>
          <p:cNvSpPr>
            <a:spLocks noChangeArrowheads="1" noChangeShapeType="1" noTextEdit="1"/>
          </p:cNvSpPr>
          <p:nvPr/>
        </p:nvSpPr>
        <p:spPr bwMode="auto">
          <a:xfrm>
            <a:off x="750888" y="5784850"/>
            <a:ext cx="155892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 Black"/>
              </a:rPr>
              <a:t>your points</a:t>
            </a:r>
          </a:p>
        </p:txBody>
      </p:sp>
      <p:sp>
        <p:nvSpPr>
          <p:cNvPr id="10248" name="WordArt 9"/>
          <p:cNvSpPr>
            <a:spLocks noChangeArrowheads="1" noChangeShapeType="1" noTextEdit="1"/>
          </p:cNvSpPr>
          <p:nvPr/>
        </p:nvSpPr>
        <p:spPr bwMode="auto">
          <a:xfrm>
            <a:off x="6694488" y="5518150"/>
            <a:ext cx="1812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 Black"/>
              </a:rPr>
              <a:t>delivery</a:t>
            </a:r>
          </a:p>
        </p:txBody>
      </p:sp>
      <p:sp>
        <p:nvSpPr>
          <p:cNvPr id="10249" name="WordArt 11"/>
          <p:cNvSpPr>
            <a:spLocks noChangeArrowheads="1" noChangeShapeType="1" noTextEdit="1"/>
          </p:cNvSpPr>
          <p:nvPr/>
        </p:nvSpPr>
        <p:spPr bwMode="auto">
          <a:xfrm>
            <a:off x="3455988" y="5302250"/>
            <a:ext cx="2244725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/>
              </a:rPr>
              <a:t>attack their</a:t>
            </a:r>
          </a:p>
        </p:txBody>
      </p:sp>
      <p:sp>
        <p:nvSpPr>
          <p:cNvPr id="10250" name="WordArt 12"/>
          <p:cNvSpPr>
            <a:spLocks noChangeArrowheads="1" noChangeShapeType="1" noTextEdit="1"/>
          </p:cNvSpPr>
          <p:nvPr/>
        </p:nvSpPr>
        <p:spPr bwMode="auto">
          <a:xfrm>
            <a:off x="3811588" y="5822950"/>
            <a:ext cx="155892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/>
              </a:rPr>
              <a:t> points</a:t>
            </a:r>
          </a:p>
        </p:txBody>
      </p:sp>
      <p:sp>
        <p:nvSpPr>
          <p:cNvPr id="364557" name="Oval 13"/>
          <p:cNvSpPr>
            <a:spLocks noChangeArrowheads="1"/>
          </p:cNvSpPr>
          <p:nvPr/>
        </p:nvSpPr>
        <p:spPr bwMode="auto">
          <a:xfrm>
            <a:off x="3276600" y="4940300"/>
            <a:ext cx="2616200" cy="1663700"/>
          </a:xfrm>
          <a:prstGeom prst="ellips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40200" y="279400"/>
            <a:ext cx="4597400" cy="5039841"/>
          </a:xfrm>
          <a:prstGeom prst="rect">
            <a:avLst/>
          </a:prstGeom>
          <a:solidFill>
            <a:srgbClr val="DDDDDD"/>
          </a:solidFill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800" b="1" dirty="0">
                <a:solidFill>
                  <a:srgbClr val="FF0000"/>
                </a:solidFill>
                <a:ea typeface="新細明體" pitchFamily="18" charset="-120"/>
              </a:rPr>
              <a:t>Aggressively Attack your </a:t>
            </a:r>
            <a:r>
              <a:rPr lang="en-US" altLang="zh-TW" sz="2800" b="1" dirty="0" err="1">
                <a:solidFill>
                  <a:srgbClr val="FF0000"/>
                </a:solidFill>
                <a:ea typeface="新細明體" pitchFamily="18" charset="-120"/>
              </a:rPr>
              <a:t>Oponnent’s</a:t>
            </a:r>
            <a:r>
              <a:rPr lang="en-US" altLang="zh-TW" sz="2800" b="1" dirty="0">
                <a:solidFill>
                  <a:srgbClr val="FF0000"/>
                </a:solidFill>
                <a:ea typeface="新細明體" pitchFamily="18" charset="-120"/>
              </a:rPr>
              <a:t>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Plan your attack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. Have rebuttal cards made up in advance for likely points the opponents will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make.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sz="500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Always have someone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listen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to what the other side is saying. Jot down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quotes.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sz="500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Start off your 2</a:t>
            </a:r>
            <a:r>
              <a:rPr lang="en-US" altLang="zh-TW" baseline="30000" dirty="0">
                <a:solidFill>
                  <a:srgbClr val="000000"/>
                </a:solidFill>
                <a:ea typeface="新細明體" pitchFamily="18" charset="-120"/>
              </a:rPr>
              <a:t>nd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 &amp; 3</a:t>
            </a:r>
            <a:r>
              <a:rPr lang="en-US" altLang="zh-TW" baseline="30000" dirty="0">
                <a:solidFill>
                  <a:srgbClr val="000000"/>
                </a:solidFill>
                <a:ea typeface="新細明體" pitchFamily="18" charset="-120"/>
              </a:rPr>
              <a:t>rd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 speakers with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vigorous rebuttals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. Be polite, but aggressive. Use support for your criticism (stats,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quotes, examples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etc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).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sz="500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Contrast their weaker points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with your stronger points for added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effect.</a:t>
            </a: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266700" y="287338"/>
            <a:ext cx="3568700" cy="2155825"/>
          </a:xfrm>
          <a:prstGeom prst="rect">
            <a:avLst/>
          </a:prstGeom>
          <a:solidFill>
            <a:schemeClr val="tx2">
              <a:lumMod val="90000"/>
            </a:schemeClr>
          </a:solidFill>
          <a:ln w="50800" cap="sq" cmpd="sng">
            <a:solidFill>
              <a:schemeClr val="tx2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4000" b="1">
                <a:solidFill>
                  <a:srgbClr val="0000B3"/>
                </a:solidFill>
                <a:latin typeface="Arial" charset="0"/>
              </a:rPr>
              <a:t>The 3 Pillars of a Strong Debate</a:t>
            </a:r>
            <a:r>
              <a:rPr lang="en-CA" sz="1100" b="1">
                <a:latin typeface="Arial" charset="0"/>
              </a:rPr>
              <a:t>           </a:t>
            </a:r>
          </a:p>
          <a:p>
            <a:pPr algn="ctr">
              <a:spcBef>
                <a:spcPct val="50000"/>
              </a:spcBef>
              <a:defRPr/>
            </a:pPr>
            <a:endParaRPr lang="en-CA" sz="800" b="1"/>
          </a:p>
        </p:txBody>
      </p:sp>
      <p:pic>
        <p:nvPicPr>
          <p:cNvPr id="11267" name="Picture 3" descr="j040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727325"/>
            <a:ext cx="26003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j040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27325"/>
            <a:ext cx="26003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j0404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740025"/>
            <a:ext cx="26003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6" name="Oval 6"/>
          <p:cNvSpPr>
            <a:spLocks noChangeArrowheads="1"/>
          </p:cNvSpPr>
          <p:nvPr/>
        </p:nvSpPr>
        <p:spPr bwMode="auto">
          <a:xfrm>
            <a:off x="6337300" y="5283200"/>
            <a:ext cx="2565400" cy="1206500"/>
          </a:xfrm>
          <a:prstGeom prst="ellipse">
            <a:avLst/>
          </a:prstGeom>
          <a:noFill/>
          <a:ln w="762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69888" y="5276850"/>
            <a:ext cx="2282825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 Black"/>
              </a:rPr>
              <a:t>make &amp; support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750888" y="5784850"/>
            <a:ext cx="155892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 Black"/>
              </a:rPr>
              <a:t>your points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6694488" y="5518150"/>
            <a:ext cx="1812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 Black"/>
              </a:rPr>
              <a:t>delivery</a:t>
            </a:r>
          </a:p>
        </p:txBody>
      </p:sp>
      <p:sp>
        <p:nvSpPr>
          <p:cNvPr id="11274" name="WordArt 11"/>
          <p:cNvSpPr>
            <a:spLocks noChangeArrowheads="1" noChangeShapeType="1" noTextEdit="1"/>
          </p:cNvSpPr>
          <p:nvPr/>
        </p:nvSpPr>
        <p:spPr bwMode="auto">
          <a:xfrm>
            <a:off x="3455988" y="5302250"/>
            <a:ext cx="2244725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/>
              </a:rPr>
              <a:t>attack their</a:t>
            </a:r>
          </a:p>
        </p:txBody>
      </p:sp>
      <p:sp>
        <p:nvSpPr>
          <p:cNvPr id="11275" name="WordArt 12"/>
          <p:cNvSpPr>
            <a:spLocks noChangeArrowheads="1" noChangeShapeType="1" noTextEdit="1"/>
          </p:cNvSpPr>
          <p:nvPr/>
        </p:nvSpPr>
        <p:spPr bwMode="auto">
          <a:xfrm>
            <a:off x="3811588" y="5822950"/>
            <a:ext cx="155892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/>
              </a:rPr>
              <a:t> points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40200" y="279400"/>
            <a:ext cx="4597400" cy="5155257"/>
          </a:xfrm>
          <a:prstGeom prst="rect">
            <a:avLst/>
          </a:prstGeom>
          <a:solidFill>
            <a:srgbClr val="DDDDDD"/>
          </a:solidFill>
          <a:ln w="57150" cap="sq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b="1" dirty="0">
                <a:solidFill>
                  <a:srgbClr val="006600"/>
                </a:solidFill>
                <a:ea typeface="新細明體" pitchFamily="18" charset="-120"/>
              </a:rPr>
              <a:t>Have a Solid Delivery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b="1" u="sng" dirty="0" smtClean="0">
                <a:solidFill>
                  <a:srgbClr val="FF0000"/>
                </a:solidFill>
                <a:ea typeface="新細明體" pitchFamily="18" charset="-120"/>
              </a:rPr>
              <a:t>DO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NOT</a:t>
            </a:r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accent4">
                    <a:lumMod val="10000"/>
                  </a:schemeClr>
                </a:solidFill>
                <a:ea typeface="新細明體" pitchFamily="18" charset="-120"/>
              </a:rPr>
              <a:t>read</a:t>
            </a:r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your notes from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cards.</a:t>
            </a: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b="1" u="sng" dirty="0" smtClean="0">
                <a:solidFill>
                  <a:srgbClr val="FF0000"/>
                </a:solidFill>
                <a:ea typeface="新細明體" pitchFamily="18" charset="-120"/>
              </a:rPr>
              <a:t>Body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language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such as gestures, facial expressions, &amp; eye contact are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important.</a:t>
            </a: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Remember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sometimes less is more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.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 Speak slowly and directly Pause between points for effect and emphasis. </a:t>
            </a: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Speak </a:t>
            </a:r>
            <a:r>
              <a:rPr lang="en-US" altLang="zh-TW" b="1" u="sng" dirty="0" smtClean="0">
                <a:solidFill>
                  <a:srgbClr val="FF0000"/>
                </a:solidFill>
                <a:ea typeface="新細明體" pitchFamily="18" charset="-120"/>
              </a:rPr>
              <a:t>loudly, clearly,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and with good pronunciation. Simplify words that might be a pronunciation problem.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Be aware of timing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 and use the allotted time smoothly and 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effectively.</a:t>
            </a: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 Use </a:t>
            </a:r>
            <a:r>
              <a:rPr lang="en-US" altLang="zh-TW" b="1" u="sng" dirty="0">
                <a:solidFill>
                  <a:srgbClr val="FF0000"/>
                </a:solidFill>
                <a:ea typeface="新細明體" pitchFamily="18" charset="-120"/>
              </a:rPr>
              <a:t>proper English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and avoid grammar mistakes without trying to “overdo it</a:t>
            </a: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”.</a:t>
            </a: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upload.wikimedia.org/wikipedia/commons/1/15/Bear_Canyon_Trail_at_Sabino_Canyon.jpg"/>
          <p:cNvPicPr>
            <a:picLocks noChangeAspect="1" noChangeArrowheads="1"/>
          </p:cNvPicPr>
          <p:nvPr/>
        </p:nvPicPr>
        <p:blipFill>
          <a:blip r:embed="rId3" cstate="print"/>
          <a:srcRect l="155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673100" y="355600"/>
            <a:ext cx="7759700" cy="1077913"/>
          </a:xfrm>
          <a:prstGeom prst="rect">
            <a:avLst/>
          </a:prstGeom>
          <a:solidFill>
            <a:srgbClr val="0000FF">
              <a:alpha val="74901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200" b="1"/>
              <a:t>Also, remember that a debate is</a:t>
            </a:r>
            <a:r>
              <a:rPr lang="en-CA" sz="3200" b="1">
                <a:solidFill>
                  <a:srgbClr val="FF6699"/>
                </a:solidFill>
              </a:rPr>
              <a:t> NOT </a:t>
            </a:r>
            <a:r>
              <a:rPr lang="en-CA" sz="3200" b="1"/>
              <a:t>an English language gunfight.  </a:t>
            </a:r>
            <a:endParaRPr lang="en-CA" sz="3200" b="1">
              <a:solidFill>
                <a:srgbClr val="00FFFF"/>
              </a:solidFill>
            </a:endParaRP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4165600" y="1638301"/>
            <a:ext cx="4660900" cy="3831818"/>
          </a:xfrm>
          <a:prstGeom prst="rect">
            <a:avLst/>
          </a:prstGeom>
          <a:solidFill>
            <a:srgbClr val="0000FF">
              <a:alpha val="88000"/>
            </a:srgbClr>
          </a:solidFill>
          <a:ln w="412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CA" sz="400" dirty="0"/>
          </a:p>
          <a:p>
            <a:pPr algn="ctr">
              <a:spcBef>
                <a:spcPct val="50000"/>
              </a:spcBef>
            </a:pPr>
            <a:r>
              <a:rPr lang="en-CA" sz="2800" b="1" dirty="0" smtClean="0"/>
              <a:t>Don’t </a:t>
            </a:r>
            <a:r>
              <a:rPr lang="en-CA" sz="2800" b="1" dirty="0"/>
              <a:t>try to use too many difficult words or fancy sentence structures. </a:t>
            </a:r>
          </a:p>
          <a:p>
            <a:pPr algn="ctr">
              <a:spcBef>
                <a:spcPct val="50000"/>
              </a:spcBef>
            </a:pPr>
            <a:r>
              <a:rPr lang="en-CA" sz="2800" b="1" dirty="0"/>
              <a:t>Often making your point in a simple and clear way is better</a:t>
            </a:r>
            <a:r>
              <a:rPr lang="en-CA" sz="2400" b="1" dirty="0" smtClean="0"/>
              <a:t>.</a:t>
            </a:r>
          </a:p>
          <a:p>
            <a:pPr algn="ctr">
              <a:spcBef>
                <a:spcPct val="50000"/>
              </a:spcBef>
            </a:pPr>
            <a:endParaRPr lang="en-CA" sz="1000" b="1" dirty="0"/>
          </a:p>
        </p:txBody>
      </p:sp>
      <p:pic>
        <p:nvPicPr>
          <p:cNvPr id="8197" name="Picture 7" descr="C:\Documents and Settings\krj\Desktop\Animation Bank\cowboy_shooting_from_behind_rock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06500" y="698500"/>
            <a:ext cx="575627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5780087"/>
            <a:ext cx="9144000" cy="800219"/>
          </a:xfrm>
          <a:prstGeom prst="rect">
            <a:avLst/>
          </a:prstGeom>
          <a:solidFill>
            <a:srgbClr val="FF9999"/>
          </a:solidFill>
          <a:ln w="762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300" b="1" dirty="0" smtClean="0">
                <a:solidFill>
                  <a:schemeClr val="accent4">
                    <a:lumMod val="10000"/>
                  </a:schemeClr>
                </a:solidFill>
              </a:rPr>
              <a:t>It is universally recognised that felines are greatly superior to canines with respect to personal hygiene and grooming.</a:t>
            </a:r>
            <a:endParaRPr lang="en-CA" sz="23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7117546"/>
            <a:ext cx="9144000" cy="954107"/>
          </a:xfrm>
          <a:prstGeom prst="rect">
            <a:avLst/>
          </a:prstGeom>
          <a:solidFill>
            <a:srgbClr val="99FFCC"/>
          </a:solidFill>
          <a:ln w="76200" cap="sq">
            <a:solidFill>
              <a:srgbClr val="0066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dirty="0" smtClean="0">
                <a:solidFill>
                  <a:schemeClr val="accent4">
                    <a:lumMod val="10000"/>
                  </a:schemeClr>
                </a:solidFill>
              </a:rPr>
              <a:t>Cats are cleaner than dogs.</a:t>
            </a:r>
          </a:p>
          <a:p>
            <a:pPr algn="ctr">
              <a:spcBef>
                <a:spcPct val="50000"/>
              </a:spcBef>
            </a:pPr>
            <a:endParaRPr lang="en-CA" sz="8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11852 L -0.00278 -0.203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0" y="-806450"/>
            <a:ext cx="10340975" cy="766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-330200" y="0"/>
            <a:ext cx="94742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5400">
                <a:ea typeface="新細明體" pitchFamily="18" charset="-120"/>
              </a:rPr>
              <a:t>Top 10  Things to Remember</a:t>
            </a:r>
          </a:p>
        </p:txBody>
      </p:sp>
      <p:pic>
        <p:nvPicPr>
          <p:cNvPr id="12292" name="Picture 5" descr="hog tied bu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66738"/>
            <a:ext cx="6456362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GB_2002_Marketing_Sales_template_revised">
  <a:themeElements>
    <a:clrScheme name="1_MGB_2002_Marketing_Sales_template_revised 1">
      <a:dk1>
        <a:srgbClr val="000000"/>
      </a:dk1>
      <a:lt1>
        <a:srgbClr val="FFFFFF"/>
      </a:lt1>
      <a:dk2>
        <a:srgbClr val="222B82"/>
      </a:dk2>
      <a:lt2>
        <a:srgbClr val="FAD46A"/>
      </a:lt2>
      <a:accent1>
        <a:srgbClr val="FCFAB2"/>
      </a:accent1>
      <a:accent2>
        <a:srgbClr val="5E9CF8"/>
      </a:accent2>
      <a:accent3>
        <a:srgbClr val="ABACC1"/>
      </a:accent3>
      <a:accent4>
        <a:srgbClr val="DADADA"/>
      </a:accent4>
      <a:accent5>
        <a:srgbClr val="FDFCD5"/>
      </a:accent5>
      <a:accent6>
        <a:srgbClr val="548DE1"/>
      </a:accent6>
      <a:hlink>
        <a:srgbClr val="66CC66"/>
      </a:hlink>
      <a:folHlink>
        <a:srgbClr val="F18B5D"/>
      </a:folHlink>
    </a:clrScheme>
    <a:fontScheme name="1_MGB_2002_Marketing_Sales_template_revised">
      <a:majorFont>
        <a:latin typeface="Arial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GB_2002_Marketing_Sales_template_revised 1">
        <a:dk1>
          <a:srgbClr val="000000"/>
        </a:dk1>
        <a:lt1>
          <a:srgbClr val="FFFFFF"/>
        </a:lt1>
        <a:dk2>
          <a:srgbClr val="222B82"/>
        </a:dk2>
        <a:lt2>
          <a:srgbClr val="FAD46A"/>
        </a:lt2>
        <a:accent1>
          <a:srgbClr val="FCFAB2"/>
        </a:accent1>
        <a:accent2>
          <a:srgbClr val="5E9CF8"/>
        </a:accent2>
        <a:accent3>
          <a:srgbClr val="ABACC1"/>
        </a:accent3>
        <a:accent4>
          <a:srgbClr val="DADADA"/>
        </a:accent4>
        <a:accent5>
          <a:srgbClr val="FDFCD5"/>
        </a:accent5>
        <a:accent6>
          <a:srgbClr val="548DE1"/>
        </a:accent6>
        <a:hlink>
          <a:srgbClr val="66CC66"/>
        </a:hlink>
        <a:folHlink>
          <a:srgbClr val="F18B5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20040324SOF</Template>
  <TotalTime>3971</TotalTime>
  <Words>1272</Words>
  <Application>Microsoft Office PowerPoint</Application>
  <PresentationFormat>On-screen Show (4:3)</PresentationFormat>
  <Paragraphs>213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Tahoma</vt:lpstr>
      <vt:lpstr>Arial</vt:lpstr>
      <vt:lpstr>Franklin Gothic Medium</vt:lpstr>
      <vt:lpstr>Wingdings</vt:lpstr>
      <vt:lpstr>新細明體</vt:lpstr>
      <vt:lpstr>1_MGB_2002_Marketing_Sales_template_revised</vt:lpstr>
      <vt:lpstr>Digital Dots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School of the Future</dc:title>
  <dc:creator>Desktop</dc:creator>
  <cp:lastModifiedBy>CC</cp:lastModifiedBy>
  <cp:revision>120</cp:revision>
  <dcterms:created xsi:type="dcterms:W3CDTF">2005-09-28T03:59:46Z</dcterms:created>
  <dcterms:modified xsi:type="dcterms:W3CDTF">2009-12-01T10:20:55Z</dcterms:modified>
</cp:coreProperties>
</file>